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729" r:id="rId2"/>
    <p:sldId id="3726" r:id="rId3"/>
    <p:sldId id="2956" r:id="rId4"/>
    <p:sldId id="4052" r:id="rId5"/>
    <p:sldId id="4059" r:id="rId6"/>
    <p:sldId id="4053" r:id="rId7"/>
    <p:sldId id="4060" r:id="rId8"/>
    <p:sldId id="4054" r:id="rId9"/>
    <p:sldId id="4055" r:id="rId10"/>
    <p:sldId id="4056" r:id="rId11"/>
    <p:sldId id="4057" r:id="rId12"/>
    <p:sldId id="4058" r:id="rId13"/>
    <p:sldId id="2720" r:id="rId14"/>
    <p:sldId id="3581" r:id="rId15"/>
    <p:sldId id="3585" r:id="rId16"/>
    <p:sldId id="3586" r:id="rId17"/>
    <p:sldId id="3587" r:id="rId18"/>
    <p:sldId id="3588" r:id="rId19"/>
    <p:sldId id="3589" r:id="rId20"/>
    <p:sldId id="3625" r:id="rId21"/>
    <p:sldId id="2817" r:id="rId22"/>
    <p:sldId id="3898" r:id="rId23"/>
    <p:sldId id="3952" r:id="rId24"/>
    <p:sldId id="3954" r:id="rId25"/>
    <p:sldId id="3955" r:id="rId26"/>
    <p:sldId id="3956" r:id="rId27"/>
    <p:sldId id="3957" r:id="rId28"/>
    <p:sldId id="3958" r:id="rId29"/>
    <p:sldId id="3959" r:id="rId30"/>
    <p:sldId id="3960" r:id="rId31"/>
    <p:sldId id="4043" r:id="rId32"/>
    <p:sldId id="4045" r:id="rId33"/>
    <p:sldId id="3947" r:id="rId34"/>
    <p:sldId id="4049" r:id="rId35"/>
    <p:sldId id="3893" r:id="rId36"/>
    <p:sldId id="3894" r:id="rId37"/>
    <p:sldId id="4048" r:id="rId38"/>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3" d="100"/>
          <a:sy n="93" d="100"/>
        </p:scale>
        <p:origin x="858"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3/31/2022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3/31/2022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264898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14292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56628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Sorting (35)</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Sorting (35)</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Sorting (35)</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Sorting (35)</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Sorting (35)</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gif"/><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9" name="TextBox 8">
            <a:extLst>
              <a:ext uri="{FF2B5EF4-FFF2-40B4-BE49-F238E27FC236}">
                <a16:creationId xmlns:a16="http://schemas.microsoft.com/office/drawing/2014/main" id="{A31D023C-1DDD-4EF9-AFF5-24277E6B5FED}"/>
              </a:ext>
            </a:extLst>
          </p:cNvPr>
          <p:cNvSpPr txBox="1"/>
          <p:nvPr/>
        </p:nvSpPr>
        <p:spPr>
          <a:xfrm>
            <a:off x="276226" y="121639"/>
            <a:ext cx="4800599" cy="1661993"/>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a:spcBef>
                <a:spcPts val="600"/>
              </a:spcBef>
            </a:pPr>
            <a:r>
              <a:rPr lang="en-US" sz="2200" b="1" dirty="0">
                <a:solidFill>
                  <a:prstClr val="black"/>
                </a:solidFill>
                <a:latin typeface="Arial" charset="0"/>
                <a:cs typeface="Arial" charset="0"/>
              </a:rPr>
              <a:t> </a:t>
            </a:r>
            <a:r>
              <a:rPr lang="en-US" sz="2200" b="1" dirty="0"/>
              <a:t>Sorting (35)</a:t>
            </a:r>
          </a:p>
          <a:p>
            <a:pPr algn="ctr"/>
            <a:r>
              <a:rPr lang="en-US" sz="2200" b="1" dirty="0"/>
              <a:t>Chapter </a:t>
            </a:r>
            <a:r>
              <a:rPr lang="en-US" sz="2400" b="1" dirty="0"/>
              <a:t>10.4-6, pgs. 581-592</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Functions</a:t>
            </a:r>
          </a:p>
        </p:txBody>
      </p:sp>
      <p:sp>
        <p:nvSpPr>
          <p:cNvPr id="3" name="Content Placeholder 2"/>
          <p:cNvSpPr>
            <a:spLocks noGrp="1"/>
          </p:cNvSpPr>
          <p:nvPr>
            <p:ph sz="quarter" idx="1"/>
          </p:nvPr>
        </p:nvSpPr>
        <p:spPr>
          <a:xfrm>
            <a:off x="526942" y="1295401"/>
            <a:ext cx="10244380" cy="2133600"/>
          </a:xfrm>
        </p:spPr>
        <p:txBody>
          <a:bodyPr/>
          <a:lstStyle/>
          <a:p>
            <a:r>
              <a:rPr lang="en-US" dirty="0"/>
              <a:t>Hashed data structures maintain a collection of key-value pairs and return the value associated with a given key. Each cell of a hash table stores a single key–value pair.</a:t>
            </a:r>
          </a:p>
          <a:p>
            <a:r>
              <a:rPr lang="en-US" dirty="0"/>
              <a:t>A good hash function will still distribute the keys uniformly over the hash table buckets and minimize the clustering of hash values that are consecutive in the probe order.</a:t>
            </a:r>
          </a:p>
          <a:p>
            <a:r>
              <a:rPr lang="en-US" dirty="0"/>
              <a:t>For string keys and a small hash table, use a character polynomial of the form:</a:t>
            </a:r>
          </a:p>
          <a:p>
            <a:endParaRPr lang="en-US" dirty="0"/>
          </a:p>
          <a:p>
            <a:r>
              <a:rPr lang="en-US" dirty="0"/>
              <a:t>For example, if the hash table size is 5, then:</a:t>
            </a:r>
          </a:p>
          <a:p>
            <a:endParaRPr lang="en-US" dirty="0"/>
          </a:p>
        </p:txBody>
      </p:sp>
      <p:sp>
        <p:nvSpPr>
          <p:cNvPr id="4" name="Footer Placeholder 3"/>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sp>
        <p:nvSpPr>
          <p:cNvPr id="6" name="TextBox 5">
            <a:extLst>
              <a:ext uri="{FF2B5EF4-FFF2-40B4-BE49-F238E27FC236}">
                <a16:creationId xmlns:a16="http://schemas.microsoft.com/office/drawing/2014/main" id="{FAE51616-850A-4628-A940-B254A67DB52E}"/>
              </a:ext>
            </a:extLst>
          </p:cNvPr>
          <p:cNvSpPr txBox="1"/>
          <p:nvPr/>
        </p:nvSpPr>
        <p:spPr>
          <a:xfrm>
            <a:off x="1549312" y="4937502"/>
            <a:ext cx="8540085" cy="1754326"/>
          </a:xfrm>
          <a:prstGeom prst="rect">
            <a:avLst/>
          </a:prstGeom>
          <a:noFill/>
        </p:spPr>
        <p:txBody>
          <a:bodyPr wrap="square" rtlCol="0">
            <a:spAutoFit/>
          </a:bodyPr>
          <a:lstStyle/>
          <a:p>
            <a:pPr>
              <a:tabLst>
                <a:tab pos="6345238" algn="l"/>
                <a:tab pos="7659688" algn="l"/>
              </a:tabLst>
            </a:pPr>
            <a:r>
              <a:rPr lang="en-US" sz="1200" b="1" dirty="0">
                <a:solidFill>
                  <a:prstClr val="black"/>
                </a:solidFill>
                <a:latin typeface="Consolas" panose="020B0609020204030204" pitchFamily="49" charset="0"/>
              </a:rPr>
              <a:t>hash("Charmander") = ('C' × 3</a:t>
            </a:r>
            <a:r>
              <a:rPr lang="en-US" sz="1200" b="1" baseline="30000" dirty="0">
                <a:solidFill>
                  <a:prstClr val="black"/>
                </a:solidFill>
                <a:latin typeface="Consolas" panose="020B0609020204030204" pitchFamily="49" charset="0"/>
              </a:rPr>
              <a:t>9</a:t>
            </a:r>
            <a:r>
              <a:rPr lang="en-US" sz="1200" b="1" dirty="0">
                <a:solidFill>
                  <a:prstClr val="black"/>
                </a:solidFill>
                <a:latin typeface="Consolas" panose="020B0609020204030204" pitchFamily="49" charset="0"/>
              </a:rPr>
              <a:t> + 'h' × 3</a:t>
            </a:r>
            <a:r>
              <a:rPr lang="en-US" sz="1200" b="1" baseline="30000" dirty="0">
                <a:solidFill>
                  <a:prstClr val="black"/>
                </a:solidFill>
                <a:latin typeface="Consolas" panose="020B0609020204030204" pitchFamily="49" charset="0"/>
              </a:rPr>
              <a:t>8</a:t>
            </a:r>
            <a:r>
              <a:rPr lang="en-US" sz="1200" b="1" dirty="0">
                <a:solidFill>
                  <a:prstClr val="black"/>
                </a:solidFill>
                <a:latin typeface="Consolas" panose="020B0609020204030204" pitchFamily="49" charset="0"/>
              </a:rPr>
              <a:t> + 'a' × 3</a:t>
            </a:r>
            <a:r>
              <a:rPr lang="en-US" sz="1200" b="1" baseline="30000" dirty="0">
                <a:solidFill>
                  <a:prstClr val="black"/>
                </a:solidFill>
                <a:latin typeface="Consolas" panose="020B0609020204030204" pitchFamily="49" charset="0"/>
              </a:rPr>
              <a:t>7</a:t>
            </a:r>
            <a:r>
              <a:rPr lang="en-US" sz="1200" b="1" dirty="0">
                <a:solidFill>
                  <a:prstClr val="black"/>
                </a:solidFill>
                <a:latin typeface="Consolas" panose="020B0609020204030204" pitchFamily="49" charset="0"/>
              </a:rPr>
              <a:t> + … + 'r'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2334981 % 5	= 1</a:t>
            </a:r>
          </a:p>
          <a:p>
            <a:pPr>
              <a:tabLst>
                <a:tab pos="6345238" algn="l"/>
                <a:tab pos="7659688" algn="l"/>
              </a:tabLst>
            </a:pPr>
            <a:r>
              <a:rPr lang="en-US" sz="1200" b="1" dirty="0">
                <a:solidFill>
                  <a:prstClr val="black"/>
                </a:solidFill>
                <a:latin typeface="Consolas" panose="020B0609020204030204" pitchFamily="49" charset="0"/>
              </a:rPr>
              <a:t>hash("</a:t>
            </a:r>
            <a:r>
              <a:rPr lang="en-US" sz="1200" b="1" dirty="0" err="1">
                <a:solidFill>
                  <a:prstClr val="black"/>
                </a:solidFill>
                <a:latin typeface="Consolas" panose="020B0609020204030204" pitchFamily="49" charset="0"/>
              </a:rPr>
              <a:t>Bulbasaur</a:t>
            </a:r>
            <a:r>
              <a:rPr lang="en-US" sz="1200" b="1" dirty="0">
                <a:solidFill>
                  <a:prstClr val="black"/>
                </a:solidFill>
                <a:latin typeface="Consolas" panose="020B0609020204030204" pitchFamily="49" charset="0"/>
              </a:rPr>
              <a:t>") = ('B' × 3</a:t>
            </a:r>
            <a:r>
              <a:rPr lang="en-US" sz="1200" b="1" baseline="30000" dirty="0">
                <a:solidFill>
                  <a:prstClr val="black"/>
                </a:solidFill>
                <a:latin typeface="Consolas" panose="020B0609020204030204" pitchFamily="49" charset="0"/>
              </a:rPr>
              <a:t>8</a:t>
            </a:r>
            <a:r>
              <a:rPr lang="en-US" sz="1200" b="1" dirty="0">
                <a:solidFill>
                  <a:prstClr val="black"/>
                </a:solidFill>
                <a:latin typeface="Consolas" panose="020B0609020204030204" pitchFamily="49" charset="0"/>
              </a:rPr>
              <a:t> + 'u' × 3</a:t>
            </a:r>
            <a:r>
              <a:rPr lang="en-US" sz="1200" b="1" baseline="30000" dirty="0">
                <a:solidFill>
                  <a:prstClr val="black"/>
                </a:solidFill>
                <a:latin typeface="Consolas" panose="020B0609020204030204" pitchFamily="49" charset="0"/>
              </a:rPr>
              <a:t>7</a:t>
            </a:r>
            <a:r>
              <a:rPr lang="en-US" sz="1200" b="1" dirty="0">
                <a:solidFill>
                  <a:prstClr val="black"/>
                </a:solidFill>
                <a:latin typeface="Consolas" panose="020B0609020204030204" pitchFamily="49" charset="0"/>
              </a:rPr>
              <a:t> + 'l' × 3</a:t>
            </a:r>
            <a:r>
              <a:rPr lang="en-US" sz="1200" b="1" baseline="30000" dirty="0">
                <a:solidFill>
                  <a:prstClr val="black"/>
                </a:solidFill>
                <a:latin typeface="Consolas" panose="020B0609020204030204" pitchFamily="49" charset="0"/>
              </a:rPr>
              <a:t>6</a:t>
            </a:r>
            <a:r>
              <a:rPr lang="en-US" sz="1200" b="1" dirty="0">
                <a:solidFill>
                  <a:prstClr val="black"/>
                </a:solidFill>
                <a:latin typeface="Consolas" panose="020B0609020204030204" pitchFamily="49" charset="0"/>
              </a:rPr>
              <a:t> + … + 'r'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803751 % 5	= 1</a:t>
            </a:r>
          </a:p>
          <a:p>
            <a:pPr>
              <a:tabLst>
                <a:tab pos="6345238" algn="l"/>
                <a:tab pos="7659688" algn="l"/>
              </a:tabLst>
            </a:pPr>
            <a:r>
              <a:rPr lang="en-US" sz="1200" b="1" dirty="0">
                <a:solidFill>
                  <a:prstClr val="black"/>
                </a:solidFill>
                <a:latin typeface="Consolas" panose="020B0609020204030204" pitchFamily="49" charset="0"/>
              </a:rPr>
              <a:t>hash("</a:t>
            </a:r>
            <a:r>
              <a:rPr lang="en-US" sz="1200" b="1" dirty="0" err="1">
                <a:solidFill>
                  <a:prstClr val="black"/>
                </a:solidFill>
                <a:latin typeface="Consolas" panose="020B0609020204030204" pitchFamily="49" charset="0"/>
              </a:rPr>
              <a:t>Squirtle</a:t>
            </a:r>
            <a:r>
              <a:rPr lang="en-US" sz="1200" b="1" dirty="0">
                <a:solidFill>
                  <a:prstClr val="black"/>
                </a:solidFill>
                <a:latin typeface="Consolas" panose="020B0609020204030204" pitchFamily="49" charset="0"/>
              </a:rPr>
              <a:t>") = ('S' × 3</a:t>
            </a:r>
            <a:r>
              <a:rPr lang="en-US" sz="1200" b="1" baseline="30000" dirty="0">
                <a:solidFill>
                  <a:prstClr val="black"/>
                </a:solidFill>
                <a:latin typeface="Consolas" panose="020B0609020204030204" pitchFamily="49" charset="0"/>
              </a:rPr>
              <a:t>7</a:t>
            </a:r>
            <a:r>
              <a:rPr lang="en-US" sz="1200" b="1" dirty="0">
                <a:solidFill>
                  <a:prstClr val="black"/>
                </a:solidFill>
                <a:latin typeface="Consolas" panose="020B0609020204030204" pitchFamily="49" charset="0"/>
              </a:rPr>
              <a:t> + 'q' × 3</a:t>
            </a:r>
            <a:r>
              <a:rPr lang="en-US" sz="1200" b="1" baseline="30000" dirty="0">
                <a:solidFill>
                  <a:prstClr val="black"/>
                </a:solidFill>
                <a:latin typeface="Consolas" panose="020B0609020204030204" pitchFamily="49" charset="0"/>
              </a:rPr>
              <a:t>6</a:t>
            </a:r>
            <a:r>
              <a:rPr lang="en-US" sz="1200" b="1" dirty="0">
                <a:solidFill>
                  <a:prstClr val="black"/>
                </a:solidFill>
                <a:latin typeface="Consolas" panose="020B0609020204030204" pitchFamily="49" charset="0"/>
              </a:rPr>
              <a:t> + 'u' × 3</a:t>
            </a:r>
            <a:r>
              <a:rPr lang="en-US" sz="1200" b="1" baseline="30000" dirty="0">
                <a:solidFill>
                  <a:prstClr val="black"/>
                </a:solidFill>
                <a:latin typeface="Consolas" panose="020B0609020204030204" pitchFamily="49" charset="0"/>
              </a:rPr>
              <a:t>5</a:t>
            </a:r>
            <a:r>
              <a:rPr lang="en-US" sz="1200" b="1" dirty="0">
                <a:solidFill>
                  <a:prstClr val="black"/>
                </a:solidFill>
                <a:latin typeface="Consolas" panose="020B0609020204030204" pitchFamily="49" charset="0"/>
              </a:rPr>
              <a:t> + … + 'e'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305381 % 5	= 1</a:t>
            </a:r>
          </a:p>
          <a:p>
            <a:pPr>
              <a:tabLst>
                <a:tab pos="6345238" algn="l"/>
                <a:tab pos="7659688" algn="l"/>
              </a:tabLst>
            </a:pPr>
            <a:r>
              <a:rPr lang="en-US" sz="1200" b="1" dirty="0">
                <a:solidFill>
                  <a:prstClr val="black"/>
                </a:solidFill>
                <a:latin typeface="Consolas" panose="020B0609020204030204" pitchFamily="49" charset="0"/>
              </a:rPr>
              <a:t>hash("flamethrower") = ('f' × 3</a:t>
            </a:r>
            <a:r>
              <a:rPr lang="en-US" sz="1200" b="1" baseline="30000" dirty="0">
                <a:solidFill>
                  <a:prstClr val="black"/>
                </a:solidFill>
                <a:latin typeface="Consolas" panose="020B0609020204030204" pitchFamily="49" charset="0"/>
              </a:rPr>
              <a:t>11</a:t>
            </a:r>
            <a:r>
              <a:rPr lang="en-US" sz="1200" b="1" dirty="0">
                <a:solidFill>
                  <a:prstClr val="black"/>
                </a:solidFill>
                <a:latin typeface="Consolas" panose="020B0609020204030204" pitchFamily="49" charset="0"/>
              </a:rPr>
              <a:t> + 'l' × 3</a:t>
            </a:r>
            <a:r>
              <a:rPr lang="en-US" sz="1200" b="1" baseline="30000" dirty="0">
                <a:solidFill>
                  <a:prstClr val="black"/>
                </a:solidFill>
                <a:latin typeface="Consolas" panose="020B0609020204030204" pitchFamily="49" charset="0"/>
              </a:rPr>
              <a:t>10</a:t>
            </a:r>
            <a:r>
              <a:rPr lang="en-US" sz="1200" b="1" dirty="0">
                <a:solidFill>
                  <a:prstClr val="black"/>
                </a:solidFill>
                <a:latin typeface="Consolas" panose="020B0609020204030204" pitchFamily="49" charset="0"/>
              </a:rPr>
              <a:t> + 'a' × 3</a:t>
            </a:r>
            <a:r>
              <a:rPr lang="en-US" sz="1200" b="1" baseline="30000" dirty="0">
                <a:solidFill>
                  <a:prstClr val="black"/>
                </a:solidFill>
                <a:latin typeface="Consolas" panose="020B0609020204030204" pitchFamily="49" charset="0"/>
              </a:rPr>
              <a:t>9</a:t>
            </a:r>
            <a:r>
              <a:rPr lang="en-US" sz="1200" b="1" dirty="0">
                <a:solidFill>
                  <a:prstClr val="black"/>
                </a:solidFill>
                <a:latin typeface="Consolas" panose="020B0609020204030204" pitchFamily="49" charset="0"/>
              </a:rPr>
              <a:t> + … + 'r'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27415128 % 5	= 3</a:t>
            </a:r>
          </a:p>
          <a:p>
            <a:pPr>
              <a:tabLst>
                <a:tab pos="6345238" algn="l"/>
                <a:tab pos="7659688" algn="l"/>
              </a:tabLst>
            </a:pPr>
            <a:r>
              <a:rPr lang="en-US" sz="1200" b="1" dirty="0">
                <a:solidFill>
                  <a:prstClr val="black"/>
                </a:solidFill>
                <a:latin typeface="Consolas" panose="020B0609020204030204" pitchFamily="49" charset="0"/>
              </a:rPr>
              <a:t>hash("</a:t>
            </a:r>
            <a:r>
              <a:rPr lang="en-US" sz="1200" b="1" dirty="0" err="1">
                <a:solidFill>
                  <a:prstClr val="black"/>
                </a:solidFill>
                <a:latin typeface="Consolas" panose="020B0609020204030204" pitchFamily="49" charset="0"/>
              </a:rPr>
              <a:t>water_gun</a:t>
            </a:r>
            <a:r>
              <a:rPr lang="en-US" sz="1200" b="1" dirty="0">
                <a:solidFill>
                  <a:prstClr val="black"/>
                </a:solidFill>
                <a:latin typeface="Consolas" panose="020B0609020204030204" pitchFamily="49" charset="0"/>
              </a:rPr>
              <a:t>") = ('w' × 3</a:t>
            </a:r>
            <a:r>
              <a:rPr lang="en-US" sz="1200" b="1" baseline="30000" dirty="0">
                <a:solidFill>
                  <a:prstClr val="black"/>
                </a:solidFill>
                <a:latin typeface="Consolas" panose="020B0609020204030204" pitchFamily="49" charset="0"/>
              </a:rPr>
              <a:t>8</a:t>
            </a:r>
            <a:r>
              <a:rPr lang="en-US" sz="1200" b="1" dirty="0">
                <a:solidFill>
                  <a:prstClr val="black"/>
                </a:solidFill>
                <a:latin typeface="Consolas" panose="020B0609020204030204" pitchFamily="49" charset="0"/>
              </a:rPr>
              <a:t> + 'a' × 3</a:t>
            </a:r>
            <a:r>
              <a:rPr lang="en-US" sz="1200" b="1" baseline="30000" dirty="0">
                <a:solidFill>
                  <a:prstClr val="black"/>
                </a:solidFill>
                <a:latin typeface="Consolas" panose="020B0609020204030204" pitchFamily="49" charset="0"/>
              </a:rPr>
              <a:t>7</a:t>
            </a:r>
            <a:r>
              <a:rPr lang="en-US" sz="1200" b="1" dirty="0">
                <a:solidFill>
                  <a:prstClr val="black"/>
                </a:solidFill>
                <a:latin typeface="Consolas" panose="020B0609020204030204" pitchFamily="49" charset="0"/>
              </a:rPr>
              <a:t> + 't' × 3</a:t>
            </a:r>
            <a:r>
              <a:rPr lang="en-US" sz="1200" b="1" baseline="30000" dirty="0">
                <a:solidFill>
                  <a:prstClr val="black"/>
                </a:solidFill>
                <a:latin typeface="Consolas" panose="020B0609020204030204" pitchFamily="49" charset="0"/>
              </a:rPr>
              <a:t>6</a:t>
            </a:r>
            <a:r>
              <a:rPr lang="en-US" sz="1200" b="1" dirty="0">
                <a:solidFill>
                  <a:prstClr val="black"/>
                </a:solidFill>
                <a:latin typeface="Consolas" panose="020B0609020204030204" pitchFamily="49" charset="0"/>
              </a:rPr>
              <a:t> + … + 'n'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1115192 % 5	= 2</a:t>
            </a:r>
          </a:p>
          <a:p>
            <a:pPr>
              <a:tabLst>
                <a:tab pos="6345238" algn="l"/>
                <a:tab pos="7659688" algn="l"/>
              </a:tabLst>
            </a:pPr>
            <a:r>
              <a:rPr lang="en-US" sz="1200" b="1" dirty="0">
                <a:solidFill>
                  <a:prstClr val="black"/>
                </a:solidFill>
                <a:latin typeface="Consolas" panose="020B0609020204030204" pitchFamily="49" charset="0"/>
              </a:rPr>
              <a:t>hash("</a:t>
            </a:r>
            <a:r>
              <a:rPr lang="en-US" sz="1200" b="1" dirty="0" err="1">
                <a:solidFill>
                  <a:prstClr val="black"/>
                </a:solidFill>
                <a:latin typeface="Consolas" panose="020B0609020204030204" pitchFamily="49" charset="0"/>
              </a:rPr>
              <a:t>razor_leaf</a:t>
            </a:r>
            <a:r>
              <a:rPr lang="en-US" sz="1200" b="1" dirty="0">
                <a:solidFill>
                  <a:prstClr val="black"/>
                </a:solidFill>
                <a:latin typeface="Consolas" panose="020B0609020204030204" pitchFamily="49" charset="0"/>
              </a:rPr>
              <a:t>") = ('r' × 3</a:t>
            </a:r>
            <a:r>
              <a:rPr lang="en-US" sz="1200" b="1" baseline="30000" dirty="0">
                <a:solidFill>
                  <a:prstClr val="black"/>
                </a:solidFill>
                <a:latin typeface="Consolas" panose="020B0609020204030204" pitchFamily="49" charset="0"/>
              </a:rPr>
              <a:t>9</a:t>
            </a:r>
            <a:r>
              <a:rPr lang="en-US" sz="1200" b="1" dirty="0">
                <a:solidFill>
                  <a:prstClr val="black"/>
                </a:solidFill>
                <a:latin typeface="Consolas" panose="020B0609020204030204" pitchFamily="49" charset="0"/>
              </a:rPr>
              <a:t> + 'a' × 3</a:t>
            </a:r>
            <a:r>
              <a:rPr lang="en-US" sz="1200" b="1" baseline="30000" dirty="0">
                <a:solidFill>
                  <a:prstClr val="black"/>
                </a:solidFill>
                <a:latin typeface="Consolas" panose="020B0609020204030204" pitchFamily="49" charset="0"/>
              </a:rPr>
              <a:t>8</a:t>
            </a:r>
            <a:r>
              <a:rPr lang="en-US" sz="1200" b="1" dirty="0">
                <a:solidFill>
                  <a:prstClr val="black"/>
                </a:solidFill>
                <a:latin typeface="Consolas" panose="020B0609020204030204" pitchFamily="49" charset="0"/>
              </a:rPr>
              <a:t> + 'z' × 3</a:t>
            </a:r>
            <a:r>
              <a:rPr lang="en-US" sz="1200" b="1" baseline="30000" dirty="0">
                <a:solidFill>
                  <a:prstClr val="black"/>
                </a:solidFill>
                <a:latin typeface="Consolas" panose="020B0609020204030204" pitchFamily="49" charset="0"/>
              </a:rPr>
              <a:t>7</a:t>
            </a:r>
            <a:r>
              <a:rPr lang="en-US" sz="1200" b="1" dirty="0">
                <a:solidFill>
                  <a:prstClr val="black"/>
                </a:solidFill>
                <a:latin typeface="Consolas" panose="020B0609020204030204" pitchFamily="49" charset="0"/>
              </a:rPr>
              <a:t> + … + 'f'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3267627 % 5	= 2</a:t>
            </a:r>
          </a:p>
          <a:p>
            <a:pPr>
              <a:tabLst>
                <a:tab pos="6345238" algn="l"/>
                <a:tab pos="7659688" algn="l"/>
              </a:tabLst>
            </a:pPr>
            <a:r>
              <a:rPr lang="en-US" sz="1200" b="1" dirty="0">
                <a:solidFill>
                  <a:prstClr val="black"/>
                </a:solidFill>
                <a:latin typeface="Consolas" panose="020B0609020204030204" pitchFamily="49" charset="0"/>
              </a:rPr>
              <a:t>hash("fire") = ('f' × 3</a:t>
            </a:r>
            <a:r>
              <a:rPr lang="en-US" sz="1200" b="1" baseline="30000" dirty="0">
                <a:solidFill>
                  <a:prstClr val="black"/>
                </a:solidFill>
                <a:latin typeface="Consolas" panose="020B0609020204030204" pitchFamily="49" charset="0"/>
              </a:rPr>
              <a:t>3</a:t>
            </a:r>
            <a:r>
              <a:rPr lang="en-US" sz="1200" b="1" dirty="0">
                <a:solidFill>
                  <a:prstClr val="black"/>
                </a:solidFill>
                <a:latin typeface="Consolas" panose="020B0609020204030204" pitchFamily="49" charset="0"/>
              </a:rPr>
              <a:t> + 'i' × 3</a:t>
            </a:r>
            <a:r>
              <a:rPr lang="en-US" sz="1200" b="1" baseline="30000" dirty="0">
                <a:solidFill>
                  <a:prstClr val="black"/>
                </a:solidFill>
                <a:latin typeface="Consolas" panose="020B0609020204030204" pitchFamily="49" charset="0"/>
              </a:rPr>
              <a:t>2</a:t>
            </a:r>
            <a:r>
              <a:rPr lang="en-US" sz="1200" b="1" dirty="0">
                <a:solidFill>
                  <a:prstClr val="black"/>
                </a:solidFill>
                <a:latin typeface="Consolas" panose="020B0609020204030204" pitchFamily="49" charset="0"/>
              </a:rPr>
              <a:t> + 'r' × 3</a:t>
            </a:r>
            <a:r>
              <a:rPr lang="en-US" sz="1200" b="1" baseline="30000" dirty="0">
                <a:solidFill>
                  <a:prstClr val="black"/>
                </a:solidFill>
                <a:latin typeface="Consolas" panose="020B0609020204030204" pitchFamily="49" charset="0"/>
              </a:rPr>
              <a:t>1</a:t>
            </a:r>
            <a:r>
              <a:rPr lang="en-US" sz="1200" b="1" dirty="0">
                <a:solidFill>
                  <a:prstClr val="black"/>
                </a:solidFill>
                <a:latin typeface="Consolas" panose="020B0609020204030204" pitchFamily="49" charset="0"/>
              </a:rPr>
              <a:t> + 'e'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4142 % 5	= 2</a:t>
            </a:r>
          </a:p>
          <a:p>
            <a:pPr>
              <a:tabLst>
                <a:tab pos="6345238" algn="l"/>
                <a:tab pos="7659688" algn="l"/>
              </a:tabLst>
            </a:pPr>
            <a:r>
              <a:rPr lang="en-US" sz="1200" b="1" dirty="0">
                <a:solidFill>
                  <a:prstClr val="black"/>
                </a:solidFill>
                <a:latin typeface="Consolas" panose="020B0609020204030204" pitchFamily="49" charset="0"/>
              </a:rPr>
              <a:t>hash("water") = ('w' × 3</a:t>
            </a:r>
            <a:r>
              <a:rPr lang="en-US" sz="1200" b="1" baseline="30000" dirty="0">
                <a:solidFill>
                  <a:prstClr val="black"/>
                </a:solidFill>
                <a:latin typeface="Consolas" panose="020B0609020204030204" pitchFamily="49" charset="0"/>
              </a:rPr>
              <a:t>4</a:t>
            </a:r>
            <a:r>
              <a:rPr lang="en-US" sz="1200" b="1" dirty="0">
                <a:solidFill>
                  <a:prstClr val="black"/>
                </a:solidFill>
                <a:latin typeface="Consolas" panose="020B0609020204030204" pitchFamily="49" charset="0"/>
              </a:rPr>
              <a:t> + 'a' × 3</a:t>
            </a:r>
            <a:r>
              <a:rPr lang="en-US" sz="1200" b="1" baseline="30000" dirty="0">
                <a:solidFill>
                  <a:prstClr val="black"/>
                </a:solidFill>
                <a:latin typeface="Consolas" panose="020B0609020204030204" pitchFamily="49" charset="0"/>
              </a:rPr>
              <a:t>3</a:t>
            </a:r>
            <a:r>
              <a:rPr lang="en-US" sz="1200" b="1" dirty="0">
                <a:solidFill>
                  <a:prstClr val="black"/>
                </a:solidFill>
                <a:latin typeface="Consolas" panose="020B0609020204030204" pitchFamily="49" charset="0"/>
              </a:rPr>
              <a:t> + 't' × 3</a:t>
            </a:r>
            <a:r>
              <a:rPr lang="en-US" sz="1200" b="1" baseline="30000" dirty="0">
                <a:solidFill>
                  <a:prstClr val="black"/>
                </a:solidFill>
                <a:latin typeface="Consolas" panose="020B0609020204030204" pitchFamily="49" charset="0"/>
              </a:rPr>
              <a:t>2</a:t>
            </a:r>
            <a:r>
              <a:rPr lang="en-US" sz="1200" b="1" dirty="0">
                <a:solidFill>
                  <a:prstClr val="black"/>
                </a:solidFill>
                <a:latin typeface="Consolas" panose="020B0609020204030204" pitchFamily="49" charset="0"/>
              </a:rPr>
              <a:t> + 'e' × 3</a:t>
            </a:r>
            <a:r>
              <a:rPr lang="en-US" sz="1200" b="1" baseline="30000" dirty="0">
                <a:solidFill>
                  <a:prstClr val="black"/>
                </a:solidFill>
                <a:latin typeface="Consolas" panose="020B0609020204030204" pitchFamily="49" charset="0"/>
              </a:rPr>
              <a:t>1</a:t>
            </a:r>
            <a:r>
              <a:rPr lang="en-US" sz="1200" b="1" dirty="0">
                <a:solidFill>
                  <a:prstClr val="black"/>
                </a:solidFill>
                <a:latin typeface="Consolas" panose="020B0609020204030204" pitchFamily="49" charset="0"/>
              </a:rPr>
              <a:t> + 'r'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13719 % 5	= 4</a:t>
            </a:r>
          </a:p>
          <a:p>
            <a:pPr>
              <a:tabLst>
                <a:tab pos="6345238" algn="l"/>
                <a:tab pos="7659688" algn="l"/>
              </a:tabLst>
            </a:pPr>
            <a:r>
              <a:rPr lang="en-US" sz="1200" b="1" dirty="0">
                <a:solidFill>
                  <a:prstClr val="black"/>
                </a:solidFill>
                <a:latin typeface="Consolas" panose="020B0609020204030204" pitchFamily="49" charset="0"/>
              </a:rPr>
              <a:t>hash("grass") = ('g' × 3</a:t>
            </a:r>
            <a:r>
              <a:rPr lang="en-US" sz="1200" b="1" baseline="30000" dirty="0">
                <a:solidFill>
                  <a:prstClr val="black"/>
                </a:solidFill>
                <a:latin typeface="Consolas" panose="020B0609020204030204" pitchFamily="49" charset="0"/>
              </a:rPr>
              <a:t>4</a:t>
            </a:r>
            <a:r>
              <a:rPr lang="en-US" sz="1200" b="1" dirty="0">
                <a:solidFill>
                  <a:prstClr val="black"/>
                </a:solidFill>
                <a:latin typeface="Consolas" panose="020B0609020204030204" pitchFamily="49" charset="0"/>
              </a:rPr>
              <a:t> + 'r' × 3</a:t>
            </a:r>
            <a:r>
              <a:rPr lang="en-US" sz="1200" b="1" baseline="30000" dirty="0">
                <a:solidFill>
                  <a:prstClr val="black"/>
                </a:solidFill>
                <a:latin typeface="Consolas" panose="020B0609020204030204" pitchFamily="49" charset="0"/>
              </a:rPr>
              <a:t>3</a:t>
            </a:r>
            <a:r>
              <a:rPr lang="en-US" sz="1200" b="1" dirty="0">
                <a:solidFill>
                  <a:prstClr val="black"/>
                </a:solidFill>
                <a:latin typeface="Consolas" panose="020B0609020204030204" pitchFamily="49" charset="0"/>
              </a:rPr>
              <a:t> + 'a' × 3</a:t>
            </a:r>
            <a:r>
              <a:rPr lang="en-US" sz="1200" b="1" baseline="30000" dirty="0">
                <a:solidFill>
                  <a:prstClr val="black"/>
                </a:solidFill>
                <a:latin typeface="Consolas" panose="020B0609020204030204" pitchFamily="49" charset="0"/>
              </a:rPr>
              <a:t>2</a:t>
            </a:r>
            <a:r>
              <a:rPr lang="en-US" sz="1200" b="1" dirty="0">
                <a:solidFill>
                  <a:prstClr val="black"/>
                </a:solidFill>
                <a:latin typeface="Consolas" panose="020B0609020204030204" pitchFamily="49" charset="0"/>
              </a:rPr>
              <a:t> + 's' × 3</a:t>
            </a:r>
            <a:r>
              <a:rPr lang="en-US" sz="1200" b="1" baseline="30000" dirty="0">
                <a:solidFill>
                  <a:prstClr val="black"/>
                </a:solidFill>
                <a:latin typeface="Consolas" panose="020B0609020204030204" pitchFamily="49" charset="0"/>
              </a:rPr>
              <a:t>1</a:t>
            </a:r>
            <a:r>
              <a:rPr lang="en-US" sz="1200" b="1" dirty="0">
                <a:solidFill>
                  <a:prstClr val="black"/>
                </a:solidFill>
                <a:latin typeface="Consolas" panose="020B0609020204030204" pitchFamily="49" charset="0"/>
              </a:rPr>
              <a:t> + 's' × 3</a:t>
            </a:r>
            <a:r>
              <a:rPr lang="en-US" sz="1200" b="1" baseline="30000" dirty="0">
                <a:solidFill>
                  <a:prstClr val="black"/>
                </a:solidFill>
                <a:latin typeface="Consolas" panose="020B0609020204030204" pitchFamily="49" charset="0"/>
              </a:rPr>
              <a:t>0</a:t>
            </a:r>
            <a:r>
              <a:rPr lang="en-US" sz="1200" b="1" dirty="0">
                <a:solidFill>
                  <a:prstClr val="black"/>
                </a:solidFill>
                <a:latin typeface="Consolas" panose="020B0609020204030204" pitchFamily="49" charset="0"/>
              </a:rPr>
              <a:t>) % 5 	= 12754 % 5	= 4</a:t>
            </a:r>
          </a:p>
        </p:txBody>
      </p:sp>
      <p:sp>
        <p:nvSpPr>
          <p:cNvPr id="15" name="Rectangle 14"/>
          <p:cNvSpPr/>
          <p:nvPr/>
        </p:nvSpPr>
        <p:spPr>
          <a:xfrm>
            <a:off x="1940312" y="3938121"/>
            <a:ext cx="7092175" cy="400110"/>
          </a:xfrm>
          <a:prstGeom prst="rect">
            <a:avLst/>
          </a:prstGeom>
        </p:spPr>
        <p:txBody>
          <a:bodyPr wrap="square">
            <a:spAutoFit/>
          </a:bodyPr>
          <a:lstStyle/>
          <a:p>
            <a:r>
              <a:rPr lang="en-US" sz="2000" b="1" dirty="0">
                <a:solidFill>
                  <a:prstClr val="black"/>
                </a:solidFill>
                <a:latin typeface="Consolas" panose="020B0609020204030204" pitchFamily="49" charset="0"/>
              </a:rPr>
              <a:t>S</a:t>
            </a:r>
            <a:r>
              <a:rPr lang="en-US" sz="2000" b="1" baseline="-25000" dirty="0">
                <a:solidFill>
                  <a:prstClr val="black"/>
                </a:solidFill>
                <a:latin typeface="Consolas" panose="020B0609020204030204" pitchFamily="49" charset="0"/>
              </a:rPr>
              <a:t>0</a:t>
            </a:r>
            <a:r>
              <a:rPr lang="en-US" sz="2000" b="1" dirty="0">
                <a:solidFill>
                  <a:prstClr val="black"/>
                </a:solidFill>
                <a:latin typeface="Consolas" panose="020B0609020204030204" pitchFamily="49" charset="0"/>
              </a:rPr>
              <a:t> × 3</a:t>
            </a:r>
            <a:r>
              <a:rPr lang="en-US" sz="2000" b="1" baseline="30000" dirty="0">
                <a:solidFill>
                  <a:prstClr val="black"/>
                </a:solidFill>
                <a:latin typeface="Consolas" panose="020B0609020204030204" pitchFamily="49" charset="0"/>
              </a:rPr>
              <a:t>n-1</a:t>
            </a:r>
            <a:r>
              <a:rPr lang="en-US" sz="2000" b="1" dirty="0">
                <a:solidFill>
                  <a:prstClr val="black"/>
                </a:solidFill>
                <a:latin typeface="Consolas" panose="020B0609020204030204" pitchFamily="49" charset="0"/>
              </a:rPr>
              <a:t> + S</a:t>
            </a:r>
            <a:r>
              <a:rPr lang="en-US" sz="2000" b="1" baseline="-25000" dirty="0">
                <a:solidFill>
                  <a:prstClr val="black"/>
                </a:solidFill>
                <a:latin typeface="Consolas" panose="020B0609020204030204" pitchFamily="49" charset="0"/>
              </a:rPr>
              <a:t>1</a:t>
            </a:r>
            <a:r>
              <a:rPr lang="en-US" sz="2000" b="1" dirty="0">
                <a:solidFill>
                  <a:prstClr val="black"/>
                </a:solidFill>
                <a:latin typeface="Consolas" panose="020B0609020204030204" pitchFamily="49" charset="0"/>
              </a:rPr>
              <a:t> × 3</a:t>
            </a:r>
            <a:r>
              <a:rPr lang="en-US" sz="2000" b="1" baseline="30000" dirty="0">
                <a:solidFill>
                  <a:prstClr val="black"/>
                </a:solidFill>
                <a:latin typeface="Consolas" panose="020B0609020204030204" pitchFamily="49" charset="0"/>
              </a:rPr>
              <a:t>n-2</a:t>
            </a:r>
            <a:r>
              <a:rPr lang="en-US" sz="2000" b="1" dirty="0">
                <a:solidFill>
                  <a:prstClr val="black"/>
                </a:solidFill>
                <a:latin typeface="Consolas" panose="020B0609020204030204" pitchFamily="49" charset="0"/>
              </a:rPr>
              <a:t> + S</a:t>
            </a:r>
            <a:r>
              <a:rPr lang="en-US" sz="2000" b="1" baseline="-25000" dirty="0">
                <a:solidFill>
                  <a:prstClr val="black"/>
                </a:solidFill>
                <a:latin typeface="Consolas" panose="020B0609020204030204" pitchFamily="49" charset="0"/>
              </a:rPr>
              <a:t>2</a:t>
            </a:r>
            <a:r>
              <a:rPr lang="en-US" sz="2000" b="1" dirty="0">
                <a:solidFill>
                  <a:prstClr val="black"/>
                </a:solidFill>
                <a:latin typeface="Consolas" panose="020B0609020204030204" pitchFamily="49" charset="0"/>
              </a:rPr>
              <a:t> × 3</a:t>
            </a:r>
            <a:r>
              <a:rPr lang="en-US" sz="2000" b="1" baseline="30000" dirty="0">
                <a:solidFill>
                  <a:prstClr val="black"/>
                </a:solidFill>
                <a:latin typeface="Consolas" panose="020B0609020204030204" pitchFamily="49" charset="0"/>
              </a:rPr>
              <a:t>n-3</a:t>
            </a:r>
            <a:r>
              <a:rPr lang="en-US" sz="2000" b="1" dirty="0">
                <a:solidFill>
                  <a:prstClr val="black"/>
                </a:solidFill>
                <a:latin typeface="Consolas" panose="020B0609020204030204" pitchFamily="49" charset="0"/>
              </a:rPr>
              <a:t> + … + S</a:t>
            </a:r>
            <a:r>
              <a:rPr lang="en-US" sz="2000" b="1" baseline="-25000" dirty="0">
                <a:solidFill>
                  <a:prstClr val="black"/>
                </a:solidFill>
                <a:latin typeface="Consolas" panose="020B0609020204030204" pitchFamily="49" charset="0"/>
              </a:rPr>
              <a:t>n</a:t>
            </a:r>
            <a:r>
              <a:rPr lang="en-US" sz="2000" b="1" dirty="0">
                <a:solidFill>
                  <a:prstClr val="black"/>
                </a:solidFill>
                <a:latin typeface="Consolas" panose="020B0609020204030204" pitchFamily="49" charset="0"/>
              </a:rPr>
              <a:t> × 3</a:t>
            </a:r>
            <a:r>
              <a:rPr lang="en-US" sz="2000" b="1" baseline="30000" dirty="0">
                <a:solidFill>
                  <a:prstClr val="black"/>
                </a:solidFill>
                <a:latin typeface="Consolas" panose="020B0609020204030204" pitchFamily="49" charset="0"/>
              </a:rPr>
              <a:t>0</a:t>
            </a:r>
            <a:endParaRPr lang="en-US" sz="2000" dirty="0"/>
          </a:p>
        </p:txBody>
      </p:sp>
    </p:spTree>
    <p:extLst>
      <p:ext uri="{BB962C8B-B14F-4D97-AF65-F5344CB8AC3E}">
        <p14:creationId xmlns:p14="http://schemas.microsoft.com/office/powerpoint/2010/main" val="38425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Probing</a:t>
            </a:r>
          </a:p>
        </p:txBody>
      </p:sp>
      <p:sp>
        <p:nvSpPr>
          <p:cNvPr id="3" name="Content Placeholder 2"/>
          <p:cNvSpPr>
            <a:spLocks noGrp="1"/>
          </p:cNvSpPr>
          <p:nvPr>
            <p:ph sz="quarter" idx="1"/>
          </p:nvPr>
        </p:nvSpPr>
        <p:spPr>
          <a:xfrm>
            <a:off x="526941" y="1295400"/>
            <a:ext cx="9978067" cy="5105400"/>
          </a:xfrm>
        </p:spPr>
        <p:txBody>
          <a:bodyPr/>
          <a:lstStyle/>
          <a:p>
            <a:r>
              <a:rPr lang="en-US" dirty="0"/>
              <a:t>Quadratic probing is used to resolve collisions in hash tables.</a:t>
            </a:r>
          </a:p>
          <a:p>
            <a:pPr lvl="1"/>
            <a:r>
              <a:rPr lang="en-US" dirty="0"/>
              <a:t>Collisions are resolved by successively adding quadratic values to the original hash until an open slot is found.</a:t>
            </a:r>
          </a:p>
          <a:p>
            <a:pPr marL="366713" lvl="1" indent="0">
              <a:buNone/>
            </a:pPr>
            <a:r>
              <a:rPr lang="pt-BR" sz="1800" dirty="0"/>
              <a:t>	</a:t>
            </a:r>
            <a:r>
              <a:rPr lang="pt-BR" sz="1600" b="1" i="1" dirty="0">
                <a:latin typeface="Consolas" panose="020B0609020204030204" pitchFamily="49" charset="0"/>
              </a:rPr>
              <a:t>Index, Index + 1</a:t>
            </a:r>
            <a:r>
              <a:rPr lang="pt-BR" sz="1600" b="1" i="1" baseline="30000" dirty="0">
                <a:latin typeface="Consolas" panose="020B0609020204030204" pitchFamily="49" charset="0"/>
              </a:rPr>
              <a:t>2</a:t>
            </a:r>
            <a:r>
              <a:rPr lang="pt-BR" sz="1600" b="1" i="1" dirty="0">
                <a:latin typeface="Consolas" panose="020B0609020204030204" pitchFamily="49" charset="0"/>
              </a:rPr>
              <a:t>, Index + 2</a:t>
            </a:r>
            <a:r>
              <a:rPr lang="pt-BR" sz="1600" b="1" i="1" baseline="30000" dirty="0">
                <a:latin typeface="Consolas" panose="020B0609020204030204" pitchFamily="49" charset="0"/>
              </a:rPr>
              <a:t>2</a:t>
            </a:r>
            <a:r>
              <a:rPr lang="pt-BR" sz="1600" b="1" i="1" dirty="0">
                <a:latin typeface="Consolas" panose="020B0609020204030204" pitchFamily="49" charset="0"/>
              </a:rPr>
              <a:t>, Index + 3</a:t>
            </a:r>
            <a:r>
              <a:rPr lang="pt-BR" sz="1600" b="1" i="1" baseline="30000" dirty="0">
                <a:latin typeface="Consolas" panose="020B0609020204030204" pitchFamily="49" charset="0"/>
              </a:rPr>
              <a:t>2</a:t>
            </a:r>
            <a:r>
              <a:rPr lang="pt-BR" sz="1600" b="1" i="1" dirty="0">
                <a:latin typeface="Consolas" panose="020B0609020204030204" pitchFamily="49" charset="0"/>
              </a:rPr>
              <a:t>, ... , Index + k</a:t>
            </a:r>
            <a:r>
              <a:rPr lang="pt-BR" sz="1600" b="1" i="1" baseline="30000" dirty="0">
                <a:latin typeface="Consolas" panose="020B0609020204030204" pitchFamily="49" charset="0"/>
              </a:rPr>
              <a:t>2</a:t>
            </a:r>
            <a:endParaRPr lang="en-US" sz="1600" b="1" i="1" dirty="0">
              <a:latin typeface="Consolas" panose="020B0609020204030204" pitchFamily="49" charset="0"/>
            </a:endParaRPr>
          </a:p>
          <a:p>
            <a:pPr lvl="1"/>
            <a:r>
              <a:rPr lang="en-US" dirty="0"/>
              <a:t>Quadratic probing minimizes clustering of hash table keys, but is expensive and could result in an unresolvable infinite loop.</a:t>
            </a:r>
          </a:p>
          <a:p>
            <a:pPr lvl="1"/>
            <a:r>
              <a:rPr lang="en-US" dirty="0"/>
              <a:t>An efficient way to calculate the next quadratic probe index is:</a:t>
            </a:r>
          </a:p>
          <a:p>
            <a:pPr marL="366713" lvl="1" indent="0">
              <a:buNone/>
            </a:pPr>
            <a:r>
              <a:rPr lang="en-US" sz="1600" b="1" i="1" dirty="0">
                <a:latin typeface="Consolas" panose="020B0609020204030204" pitchFamily="49" charset="0"/>
              </a:rPr>
              <a:t>	k += 2;</a:t>
            </a:r>
          </a:p>
          <a:p>
            <a:pPr marL="366713" lvl="1" indent="0">
              <a:spcBef>
                <a:spcPts val="0"/>
              </a:spcBef>
              <a:buNone/>
            </a:pPr>
            <a:r>
              <a:rPr lang="en-US" sz="1600" b="1" i="1" dirty="0">
                <a:latin typeface="Consolas" panose="020B0609020204030204" pitchFamily="49" charset="0"/>
              </a:rPr>
              <a:t>	index = (index + k) % </a:t>
            </a:r>
            <a:r>
              <a:rPr lang="en-US" sz="1600" b="1" i="1" dirty="0" err="1">
                <a:latin typeface="Consolas" panose="020B0609020204030204" pitchFamily="49" charset="0"/>
              </a:rPr>
              <a:t>table.size</a:t>
            </a:r>
            <a:r>
              <a:rPr lang="en-US" sz="1600" b="1" i="1" dirty="0">
                <a:latin typeface="Consolas" panose="020B0609020204030204" pitchFamily="49" charset="0"/>
              </a:rPr>
              <a:t>();</a:t>
            </a:r>
          </a:p>
          <a:p>
            <a:pPr lvl="1"/>
            <a:r>
              <a:rPr lang="en-US" dirty="0"/>
              <a:t>For example, if the hash index is 5, quadratic probes would be:</a:t>
            </a:r>
          </a:p>
          <a:p>
            <a:pPr marL="685800" lvl="2" indent="0">
              <a:buNone/>
            </a:pPr>
            <a:r>
              <a:rPr lang="en-US" dirty="0">
                <a:solidFill>
                  <a:srgbClr val="FF0000"/>
                </a:solidFill>
              </a:rPr>
              <a:t>	</a:t>
            </a:r>
            <a:r>
              <a:rPr lang="en-US" sz="1600" b="1" i="1" dirty="0">
                <a:solidFill>
                  <a:srgbClr val="FF0000"/>
                </a:solidFill>
                <a:latin typeface="Consolas" panose="020B0609020204030204" pitchFamily="49" charset="0"/>
              </a:rPr>
              <a:t>5</a:t>
            </a:r>
            <a:r>
              <a:rPr lang="en-US" sz="1600" b="1" i="1" dirty="0">
                <a:latin typeface="Consolas" panose="020B0609020204030204" pitchFamily="49" charset="0"/>
              </a:rPr>
              <a:t>, </a:t>
            </a:r>
            <a:r>
              <a:rPr lang="en-US" sz="1600" b="1" i="1" dirty="0">
                <a:solidFill>
                  <a:srgbClr val="FF0000"/>
                </a:solidFill>
                <a:latin typeface="Consolas" panose="020B0609020204030204" pitchFamily="49" charset="0"/>
              </a:rPr>
              <a:t>6</a:t>
            </a:r>
            <a:r>
              <a:rPr lang="en-US" sz="1600" b="1" i="1" dirty="0">
                <a:latin typeface="Consolas" panose="020B0609020204030204" pitchFamily="49" charset="0"/>
              </a:rPr>
              <a:t> </a:t>
            </a:r>
            <a:r>
              <a:rPr lang="en-US" sz="1200" b="1" i="1" dirty="0">
                <a:latin typeface="Consolas" panose="020B0609020204030204" pitchFamily="49" charset="0"/>
              </a:rPr>
              <a:t>(5+1)</a:t>
            </a:r>
            <a:r>
              <a:rPr lang="en-US" sz="1600" b="1" i="1" dirty="0">
                <a:latin typeface="Consolas" panose="020B0609020204030204" pitchFamily="49" charset="0"/>
              </a:rPr>
              <a:t>, </a:t>
            </a:r>
            <a:r>
              <a:rPr lang="en-US" sz="1600" b="1" i="1" dirty="0">
                <a:solidFill>
                  <a:srgbClr val="FF0000"/>
                </a:solidFill>
                <a:latin typeface="Consolas" panose="020B0609020204030204" pitchFamily="49" charset="0"/>
              </a:rPr>
              <a:t>9</a:t>
            </a:r>
            <a:r>
              <a:rPr lang="en-US" sz="1600" b="1" i="1" dirty="0">
                <a:latin typeface="Consolas" panose="020B0609020204030204" pitchFamily="49" charset="0"/>
              </a:rPr>
              <a:t> </a:t>
            </a:r>
            <a:r>
              <a:rPr lang="en-US" sz="1200" b="1" i="1" dirty="0">
                <a:latin typeface="Consolas" panose="020B0609020204030204" pitchFamily="49" charset="0"/>
              </a:rPr>
              <a:t>(5+1+3)</a:t>
            </a:r>
            <a:r>
              <a:rPr lang="en-US" sz="1600" b="1" i="1" dirty="0">
                <a:latin typeface="Consolas" panose="020B0609020204030204" pitchFamily="49" charset="0"/>
              </a:rPr>
              <a:t>, </a:t>
            </a:r>
            <a:r>
              <a:rPr lang="en-US" sz="1600" b="1" i="1" dirty="0">
                <a:solidFill>
                  <a:srgbClr val="FF0000"/>
                </a:solidFill>
                <a:latin typeface="Consolas" panose="020B0609020204030204" pitchFamily="49" charset="0"/>
              </a:rPr>
              <a:t>14</a:t>
            </a:r>
            <a:r>
              <a:rPr lang="en-US" sz="1600" b="1" i="1" dirty="0">
                <a:latin typeface="Consolas" panose="020B0609020204030204" pitchFamily="49" charset="0"/>
              </a:rPr>
              <a:t> </a:t>
            </a:r>
            <a:r>
              <a:rPr lang="en-US" sz="1200" b="1" i="1" dirty="0">
                <a:latin typeface="Consolas" panose="020B0609020204030204" pitchFamily="49" charset="0"/>
              </a:rPr>
              <a:t>(5+1+3+5)</a:t>
            </a:r>
            <a:r>
              <a:rPr lang="en-US" sz="1600" b="1" i="1" dirty="0">
                <a:latin typeface="Consolas" panose="020B0609020204030204" pitchFamily="49" charset="0"/>
              </a:rPr>
              <a:t>, </a:t>
            </a:r>
            <a:r>
              <a:rPr lang="en-US" sz="1600" b="1" i="1" dirty="0">
                <a:solidFill>
                  <a:srgbClr val="FF0000"/>
                </a:solidFill>
                <a:latin typeface="Consolas" panose="020B0609020204030204" pitchFamily="49" charset="0"/>
              </a:rPr>
              <a:t>21</a:t>
            </a:r>
            <a:r>
              <a:rPr lang="en-US" sz="1600" b="1" i="1" dirty="0">
                <a:latin typeface="Consolas" panose="020B0609020204030204" pitchFamily="49" charset="0"/>
              </a:rPr>
              <a:t> </a:t>
            </a:r>
            <a:r>
              <a:rPr lang="en-US" sz="1200" b="1" i="1" dirty="0">
                <a:latin typeface="Consolas" panose="020B0609020204030204" pitchFamily="49" charset="0"/>
              </a:rPr>
              <a:t>(5+1+3+5+7)</a:t>
            </a:r>
            <a:r>
              <a:rPr lang="en-US" sz="1600" b="1" i="1" dirty="0">
                <a:latin typeface="Consolas" panose="020B0609020204030204" pitchFamily="49" charset="0"/>
              </a:rPr>
              <a:t>, ...</a:t>
            </a:r>
          </a:p>
          <a:p>
            <a:pPr lvl="1"/>
            <a:r>
              <a:rPr lang="en-US" dirty="0"/>
              <a:t>If the table size is a prime number and it is never more than half full, this won't happen.</a:t>
            </a:r>
          </a:p>
          <a:p>
            <a:pPr lvl="2"/>
            <a:r>
              <a:rPr lang="en-US" dirty="0"/>
              <a:t>However, requiring a half empty table wastes a lot of memory.</a:t>
            </a:r>
          </a:p>
        </p:txBody>
      </p:sp>
      <p:sp>
        <p:nvSpPr>
          <p:cNvPr id="4" name="Footer Placeholder 3"/>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11</a:t>
            </a:fld>
            <a:endParaRPr lang="en-US" dirty="0"/>
          </a:p>
        </p:txBody>
      </p:sp>
    </p:spTree>
    <p:extLst>
      <p:ext uri="{BB962C8B-B14F-4D97-AF65-F5344CB8AC3E}">
        <p14:creationId xmlns:p14="http://schemas.microsoft.com/office/powerpoint/2010/main" val="12151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Pokémon Maps and Sets</a:t>
            </a:r>
          </a:p>
        </p:txBody>
      </p:sp>
      <p:sp>
        <p:nvSpPr>
          <p:cNvPr id="5" name="TextBox 4"/>
          <p:cNvSpPr txBox="1"/>
          <p:nvPr/>
        </p:nvSpPr>
        <p:spPr>
          <a:xfrm>
            <a:off x="912475" y="1311464"/>
            <a:ext cx="2651760" cy="830997"/>
          </a:xfrm>
          <a:prstGeom prst="rect">
            <a:avLst/>
          </a:prstGeom>
          <a:noFill/>
        </p:spPr>
        <p:txBody>
          <a:bodyPr wrap="square" rtlCol="0">
            <a:spAutoFit/>
          </a:bodyPr>
          <a:lstStyle/>
          <a:p>
            <a:r>
              <a:rPr lang="en-US" sz="1200" b="1" u="sng" dirty="0">
                <a:solidFill>
                  <a:prstClr val="black"/>
                </a:solidFill>
                <a:latin typeface="Consolas" panose="020B0609020204030204" pitchFamily="49" charset="0"/>
              </a:rPr>
              <a:t>Pokemon</a:t>
            </a:r>
            <a:r>
              <a:rPr lang="en-US" sz="1200" b="1" dirty="0">
                <a:solidFill>
                  <a:prstClr val="black"/>
                </a:solidFill>
                <a:latin typeface="Consolas" panose="020B0609020204030204" pitchFamily="49" charset="0"/>
              </a:rPr>
              <a:t>:</a:t>
            </a:r>
          </a:p>
          <a:p>
            <a:r>
              <a:rPr lang="en-US" sz="1200" b="1" dirty="0" err="1">
                <a:solidFill>
                  <a:prstClr val="black"/>
                </a:solidFill>
                <a:latin typeface="Consolas" panose="020B0609020204030204" pitchFamily="49" charset="0"/>
              </a:rPr>
              <a:t>Charmander</a:t>
            </a:r>
            <a:r>
              <a:rPr lang="en-US" sz="1200" b="1" dirty="0">
                <a:solidFill>
                  <a:prstClr val="black"/>
                </a:solidFill>
                <a:latin typeface="Consolas" panose="020B0609020204030204" pitchFamily="49" charset="0"/>
              </a:rPr>
              <a:t> fire   </a:t>
            </a:r>
            <a:r>
              <a:rPr lang="en-US" sz="1200" b="1" dirty="0">
                <a:solidFill>
                  <a:srgbClr val="FF0000"/>
                </a:solidFill>
                <a:latin typeface="Consolas" panose="020B0609020204030204" pitchFamily="49" charset="0"/>
              </a:rPr>
              <a:t>(1)</a:t>
            </a:r>
          </a:p>
          <a:p>
            <a:r>
              <a:rPr lang="en-US" sz="1200" b="1" dirty="0" err="1">
                <a:solidFill>
                  <a:prstClr val="black"/>
                </a:solidFill>
                <a:latin typeface="Consolas" panose="020B0609020204030204" pitchFamily="49" charset="0"/>
              </a:rPr>
              <a:t>Bulbasaur</a:t>
            </a:r>
            <a:r>
              <a:rPr lang="en-US" sz="1200" b="1" dirty="0">
                <a:solidFill>
                  <a:prstClr val="black"/>
                </a:solidFill>
                <a:latin typeface="Consolas" panose="020B0609020204030204" pitchFamily="49" charset="0"/>
              </a:rPr>
              <a:t> grass   </a:t>
            </a:r>
            <a:r>
              <a:rPr lang="en-US" sz="1200" b="1" dirty="0">
                <a:solidFill>
                  <a:srgbClr val="FF0000"/>
                </a:solidFill>
                <a:latin typeface="Consolas" panose="020B0609020204030204" pitchFamily="49" charset="0"/>
              </a:rPr>
              <a:t>(1)</a:t>
            </a:r>
            <a:endParaRPr lang="en-US" sz="1200" b="1" dirty="0">
              <a:solidFill>
                <a:prstClr val="black"/>
              </a:solidFill>
              <a:latin typeface="Consolas" panose="020B0609020204030204" pitchFamily="49" charset="0"/>
            </a:endParaRPr>
          </a:p>
          <a:p>
            <a:r>
              <a:rPr lang="en-US" sz="1200" b="1" dirty="0" err="1">
                <a:solidFill>
                  <a:prstClr val="black"/>
                </a:solidFill>
                <a:latin typeface="Consolas" panose="020B0609020204030204" pitchFamily="49" charset="0"/>
              </a:rPr>
              <a:t>Squirtle</a:t>
            </a:r>
            <a:r>
              <a:rPr lang="en-US" sz="1200" b="1" dirty="0">
                <a:solidFill>
                  <a:prstClr val="black"/>
                </a:solidFill>
                <a:latin typeface="Consolas" panose="020B0609020204030204" pitchFamily="49" charset="0"/>
              </a:rPr>
              <a:t> water    </a:t>
            </a:r>
            <a:r>
              <a:rPr lang="en-US" sz="1200" b="1" dirty="0">
                <a:solidFill>
                  <a:srgbClr val="FF0000"/>
                </a:solidFill>
                <a:latin typeface="Consolas" panose="020B0609020204030204" pitchFamily="49" charset="0"/>
              </a:rPr>
              <a:t>(1)</a:t>
            </a:r>
            <a:endParaRPr lang="en-US" sz="1200" b="1" dirty="0">
              <a:solidFill>
                <a:prstClr val="black"/>
              </a:solidFill>
              <a:latin typeface="Consolas" panose="020B0609020204030204" pitchFamily="49" charset="0"/>
            </a:endParaRPr>
          </a:p>
        </p:txBody>
      </p:sp>
      <p:sp>
        <p:nvSpPr>
          <p:cNvPr id="110" name="TextBox 109"/>
          <p:cNvSpPr txBox="1"/>
          <p:nvPr/>
        </p:nvSpPr>
        <p:spPr>
          <a:xfrm>
            <a:off x="3716498" y="1217790"/>
            <a:ext cx="3253119" cy="307777"/>
          </a:xfrm>
          <a:prstGeom prst="rect">
            <a:avLst/>
          </a:prstGeom>
          <a:noFill/>
        </p:spPr>
        <p:txBody>
          <a:bodyPr wrap="square" rtlCol="0">
            <a:spAutoFit/>
          </a:bodyPr>
          <a:lstStyle/>
          <a:p>
            <a:r>
              <a:rPr lang="en-US" sz="1400" b="1" dirty="0">
                <a:solidFill>
                  <a:prstClr val="black"/>
                </a:solidFill>
                <a:latin typeface="Consolas" panose="020B0609020204030204" pitchFamily="49" charset="0"/>
              </a:rPr>
              <a:t>HashMap&lt;</a:t>
            </a:r>
            <a:r>
              <a:rPr lang="en-US" sz="1400" b="1" dirty="0" err="1">
                <a:solidFill>
                  <a:prstClr val="black"/>
                </a:solidFill>
                <a:latin typeface="Consolas" panose="020B0609020204030204" pitchFamily="49" charset="0"/>
              </a:rPr>
              <a:t>string,string</a:t>
            </a:r>
            <a:r>
              <a:rPr lang="en-US" sz="1400" b="1" dirty="0">
                <a:solidFill>
                  <a:prstClr val="black"/>
                </a:solidFill>
                <a:latin typeface="Consolas" panose="020B0609020204030204" pitchFamily="49" charset="0"/>
              </a:rPr>
              <a:t>&gt; pokemon;</a:t>
            </a:r>
          </a:p>
        </p:txBody>
      </p:sp>
      <p:sp>
        <p:nvSpPr>
          <p:cNvPr id="111" name="Rectangle 110"/>
          <p:cNvSpPr/>
          <p:nvPr/>
        </p:nvSpPr>
        <p:spPr>
          <a:xfrm>
            <a:off x="3797457" y="1547169"/>
            <a:ext cx="2895600" cy="1395716"/>
          </a:xfrm>
          <a:prstGeom prst="rect">
            <a:avLst/>
          </a:prstGeom>
          <a:solidFill>
            <a:schemeClr val="accent1">
              <a:alpha val="4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4697833" y="1570183"/>
            <a:ext cx="1614224" cy="184666"/>
          </a:xfrm>
          <a:prstGeom prst="rect">
            <a:avLst/>
          </a:prstGeom>
        </p:spPr>
        <p:txBody>
          <a:bodyPr wrap="none" lIns="0" tIns="0" rIns="0" bIns="0">
            <a:spAutoFit/>
          </a:bodyPr>
          <a:lstStyle/>
          <a:p>
            <a:r>
              <a:rPr lang="en-US" sz="1200" b="1" dirty="0">
                <a:solidFill>
                  <a:prstClr val="black"/>
                </a:solidFill>
                <a:latin typeface="Consolas" panose="020B0609020204030204" pitchFamily="49" charset="0"/>
              </a:rPr>
              <a:t>pair&lt;</a:t>
            </a:r>
            <a:r>
              <a:rPr lang="en-US" sz="1200" b="1" dirty="0" err="1">
                <a:solidFill>
                  <a:prstClr val="black"/>
                </a:solidFill>
                <a:latin typeface="Consolas" panose="020B0609020204030204" pitchFamily="49" charset="0"/>
              </a:rPr>
              <a:t>string,string</a:t>
            </a:r>
            <a:r>
              <a:rPr lang="en-US" sz="1200" b="1" dirty="0">
                <a:solidFill>
                  <a:prstClr val="black"/>
                </a:solidFill>
                <a:latin typeface="Consolas" panose="020B0609020204030204" pitchFamily="49" charset="0"/>
              </a:rPr>
              <a:t>&gt;</a:t>
            </a:r>
          </a:p>
        </p:txBody>
      </p:sp>
      <p:sp>
        <p:nvSpPr>
          <p:cNvPr id="27" name="TextBox 26"/>
          <p:cNvSpPr txBox="1"/>
          <p:nvPr/>
        </p:nvSpPr>
        <p:spPr>
          <a:xfrm>
            <a:off x="912476" y="4145556"/>
            <a:ext cx="2651760" cy="830997"/>
          </a:xfrm>
          <a:prstGeom prst="rect">
            <a:avLst/>
          </a:prstGeom>
          <a:noFill/>
        </p:spPr>
        <p:txBody>
          <a:bodyPr wrap="square" rtlCol="0">
            <a:spAutoFit/>
          </a:bodyPr>
          <a:lstStyle/>
          <a:p>
            <a:r>
              <a:rPr lang="en-US" sz="1200" b="1" u="sng" dirty="0">
                <a:solidFill>
                  <a:prstClr val="black"/>
                </a:solidFill>
                <a:latin typeface="Consolas" panose="020B0609020204030204" pitchFamily="49" charset="0"/>
              </a:rPr>
              <a:t>Effectivities</a:t>
            </a:r>
            <a:r>
              <a:rPr lang="en-US" sz="1200" b="1" dirty="0">
                <a:solidFill>
                  <a:prstClr val="black"/>
                </a:solidFill>
                <a:latin typeface="Consolas" panose="020B0609020204030204" pitchFamily="49" charset="0"/>
              </a:rPr>
              <a:t>:</a:t>
            </a:r>
          </a:p>
          <a:p>
            <a:r>
              <a:rPr lang="en-US" sz="1200" b="1" dirty="0">
                <a:solidFill>
                  <a:prstClr val="black"/>
                </a:solidFill>
                <a:latin typeface="Consolas" panose="020B0609020204030204" pitchFamily="49" charset="0"/>
              </a:rPr>
              <a:t>fire grass ice bug      </a:t>
            </a:r>
            <a:r>
              <a:rPr lang="en-US" sz="1200" b="1" dirty="0">
                <a:solidFill>
                  <a:srgbClr val="FF0000"/>
                </a:solidFill>
                <a:latin typeface="Consolas" panose="020B0609020204030204" pitchFamily="49" charset="0"/>
              </a:rPr>
              <a:t>(2)</a:t>
            </a:r>
            <a:endParaRPr lang="en-US" sz="1200" b="1" dirty="0">
              <a:solidFill>
                <a:prstClr val="black"/>
              </a:solidFill>
              <a:latin typeface="Consolas" panose="020B0609020204030204" pitchFamily="49" charset="0"/>
            </a:endParaRPr>
          </a:p>
          <a:p>
            <a:r>
              <a:rPr lang="en-US" sz="1200" b="1" dirty="0">
                <a:solidFill>
                  <a:prstClr val="black"/>
                </a:solidFill>
                <a:latin typeface="Consolas" panose="020B0609020204030204" pitchFamily="49" charset="0"/>
              </a:rPr>
              <a:t>water ground rock fire  </a:t>
            </a:r>
            <a:r>
              <a:rPr lang="en-US" sz="1200" b="1" dirty="0">
                <a:solidFill>
                  <a:srgbClr val="FF0000"/>
                </a:solidFill>
                <a:latin typeface="Consolas" panose="020B0609020204030204" pitchFamily="49" charset="0"/>
              </a:rPr>
              <a:t>(4)</a:t>
            </a:r>
            <a:endParaRPr lang="en-US" sz="1200" b="1" dirty="0">
              <a:solidFill>
                <a:prstClr val="black"/>
              </a:solidFill>
              <a:latin typeface="Consolas" panose="020B0609020204030204" pitchFamily="49" charset="0"/>
            </a:endParaRPr>
          </a:p>
          <a:p>
            <a:r>
              <a:rPr lang="en-US" sz="1200" b="1" dirty="0">
                <a:solidFill>
                  <a:prstClr val="black"/>
                </a:solidFill>
                <a:latin typeface="Consolas" panose="020B0609020204030204" pitchFamily="49" charset="0"/>
              </a:rPr>
              <a:t>grass water ground rock </a:t>
            </a:r>
            <a:r>
              <a:rPr lang="en-US" sz="1200" b="1" dirty="0">
                <a:solidFill>
                  <a:srgbClr val="FF0000"/>
                </a:solidFill>
                <a:latin typeface="Consolas" panose="020B0609020204030204" pitchFamily="49" charset="0"/>
              </a:rPr>
              <a:t>(4)</a:t>
            </a:r>
            <a:endParaRPr lang="en-US" sz="1200" b="1" dirty="0">
              <a:solidFill>
                <a:prstClr val="black"/>
              </a:solidFill>
              <a:latin typeface="Consolas" panose="020B0609020204030204" pitchFamily="49" charset="0"/>
            </a:endParaRPr>
          </a:p>
        </p:txBody>
      </p:sp>
      <p:sp>
        <p:nvSpPr>
          <p:cNvPr id="120" name="TextBox 119"/>
          <p:cNvSpPr txBox="1"/>
          <p:nvPr/>
        </p:nvSpPr>
        <p:spPr>
          <a:xfrm>
            <a:off x="912476" y="5562601"/>
            <a:ext cx="2651760" cy="830997"/>
          </a:xfrm>
          <a:prstGeom prst="rect">
            <a:avLst/>
          </a:prstGeom>
          <a:noFill/>
        </p:spPr>
        <p:txBody>
          <a:bodyPr wrap="square" rtlCol="0">
            <a:spAutoFit/>
          </a:bodyPr>
          <a:lstStyle/>
          <a:p>
            <a:r>
              <a:rPr lang="en-US" sz="1200" b="1" u="sng" dirty="0">
                <a:solidFill>
                  <a:prstClr val="black"/>
                </a:solidFill>
                <a:latin typeface="Consolas" panose="020B0609020204030204" pitchFamily="49" charset="0"/>
              </a:rPr>
              <a:t>Ineffectivities</a:t>
            </a:r>
            <a:r>
              <a:rPr lang="en-US" sz="1200" b="1" dirty="0">
                <a:solidFill>
                  <a:prstClr val="black"/>
                </a:solidFill>
                <a:latin typeface="Consolas" panose="020B0609020204030204" pitchFamily="49" charset="0"/>
              </a:rPr>
              <a:t>:</a:t>
            </a:r>
          </a:p>
          <a:p>
            <a:r>
              <a:rPr lang="en-US" sz="1200" b="1" dirty="0">
                <a:solidFill>
                  <a:prstClr val="black"/>
                </a:solidFill>
                <a:latin typeface="Consolas" panose="020B0609020204030204" pitchFamily="49" charset="0"/>
              </a:rPr>
              <a:t>fire </a:t>
            </a:r>
            <a:r>
              <a:rPr lang="en-US" sz="1200" b="1" dirty="0" err="1">
                <a:solidFill>
                  <a:prstClr val="black"/>
                </a:solidFill>
                <a:latin typeface="Consolas" panose="020B0609020204030204" pitchFamily="49" charset="0"/>
              </a:rPr>
              <a:t>fire</a:t>
            </a:r>
            <a:r>
              <a:rPr lang="en-US" sz="1200" b="1" dirty="0">
                <a:solidFill>
                  <a:prstClr val="black"/>
                </a:solidFill>
                <a:latin typeface="Consolas" panose="020B0609020204030204" pitchFamily="49" charset="0"/>
              </a:rPr>
              <a:t> water rock   </a:t>
            </a:r>
            <a:r>
              <a:rPr lang="en-US" sz="1200" b="1" dirty="0">
                <a:solidFill>
                  <a:srgbClr val="FF0000"/>
                </a:solidFill>
                <a:latin typeface="Consolas" panose="020B0609020204030204" pitchFamily="49" charset="0"/>
              </a:rPr>
              <a:t>(2)</a:t>
            </a:r>
            <a:endParaRPr lang="en-US" sz="1200" b="1" dirty="0">
              <a:solidFill>
                <a:prstClr val="black"/>
              </a:solidFill>
              <a:latin typeface="Consolas" panose="020B0609020204030204" pitchFamily="49" charset="0"/>
            </a:endParaRPr>
          </a:p>
          <a:p>
            <a:r>
              <a:rPr lang="en-US" sz="1200" b="1" dirty="0">
                <a:solidFill>
                  <a:prstClr val="black"/>
                </a:solidFill>
                <a:latin typeface="Consolas" panose="020B0609020204030204" pitchFamily="49" charset="0"/>
              </a:rPr>
              <a:t>water </a:t>
            </a:r>
            <a:r>
              <a:rPr lang="en-US" sz="1200" b="1" dirty="0" err="1">
                <a:solidFill>
                  <a:prstClr val="black"/>
                </a:solidFill>
                <a:latin typeface="Consolas" panose="020B0609020204030204" pitchFamily="49" charset="0"/>
              </a:rPr>
              <a:t>water</a:t>
            </a:r>
            <a:r>
              <a:rPr lang="en-US" sz="1200" b="1" dirty="0">
                <a:solidFill>
                  <a:prstClr val="black"/>
                </a:solidFill>
                <a:latin typeface="Consolas" panose="020B0609020204030204" pitchFamily="49" charset="0"/>
              </a:rPr>
              <a:t> grass      </a:t>
            </a:r>
            <a:r>
              <a:rPr lang="en-US" sz="1200" b="1" dirty="0">
                <a:solidFill>
                  <a:srgbClr val="FF0000"/>
                </a:solidFill>
                <a:latin typeface="Consolas" panose="020B0609020204030204" pitchFamily="49" charset="0"/>
              </a:rPr>
              <a:t>(4)</a:t>
            </a:r>
            <a:endParaRPr lang="en-US" sz="1200" b="1" dirty="0">
              <a:solidFill>
                <a:prstClr val="black"/>
              </a:solidFill>
              <a:latin typeface="Consolas" panose="020B0609020204030204" pitchFamily="49" charset="0"/>
            </a:endParaRPr>
          </a:p>
          <a:p>
            <a:r>
              <a:rPr lang="en-US" sz="1200" b="1" dirty="0">
                <a:solidFill>
                  <a:prstClr val="black"/>
                </a:solidFill>
                <a:latin typeface="Consolas" panose="020B0609020204030204" pitchFamily="49" charset="0"/>
              </a:rPr>
              <a:t>grass </a:t>
            </a:r>
            <a:r>
              <a:rPr lang="en-US" sz="1200" b="1" dirty="0" err="1">
                <a:solidFill>
                  <a:prstClr val="black"/>
                </a:solidFill>
                <a:latin typeface="Consolas" panose="020B0609020204030204" pitchFamily="49" charset="0"/>
              </a:rPr>
              <a:t>grass</a:t>
            </a:r>
            <a:r>
              <a:rPr lang="en-US" sz="1200" b="1" dirty="0">
                <a:solidFill>
                  <a:prstClr val="black"/>
                </a:solidFill>
                <a:latin typeface="Consolas" panose="020B0609020204030204" pitchFamily="49" charset="0"/>
              </a:rPr>
              <a:t> bug fire   </a:t>
            </a:r>
            <a:r>
              <a:rPr lang="en-US" sz="1200" b="1" dirty="0">
                <a:solidFill>
                  <a:srgbClr val="FF0000"/>
                </a:solidFill>
                <a:latin typeface="Consolas" panose="020B0609020204030204" pitchFamily="49" charset="0"/>
              </a:rPr>
              <a:t>(4)</a:t>
            </a:r>
            <a:endParaRPr lang="en-US" sz="1200" b="1" dirty="0">
              <a:solidFill>
                <a:prstClr val="black"/>
              </a:solidFill>
              <a:latin typeface="Consolas" panose="020B0609020204030204" pitchFamily="49" charset="0"/>
            </a:endParaRPr>
          </a:p>
        </p:txBody>
      </p:sp>
      <p:sp>
        <p:nvSpPr>
          <p:cNvPr id="118" name="TextBox 117"/>
          <p:cNvSpPr txBox="1"/>
          <p:nvPr/>
        </p:nvSpPr>
        <p:spPr>
          <a:xfrm>
            <a:off x="912476" y="2737810"/>
            <a:ext cx="2651760" cy="830997"/>
          </a:xfrm>
          <a:prstGeom prst="rect">
            <a:avLst/>
          </a:prstGeom>
          <a:noFill/>
        </p:spPr>
        <p:txBody>
          <a:bodyPr wrap="square" rtlCol="0">
            <a:spAutoFit/>
          </a:bodyPr>
          <a:lstStyle/>
          <a:p>
            <a:r>
              <a:rPr lang="en-US" sz="1200" b="1" u="sng" dirty="0">
                <a:solidFill>
                  <a:prstClr val="black"/>
                </a:solidFill>
                <a:latin typeface="Consolas" panose="020B0609020204030204" pitchFamily="49" charset="0"/>
              </a:rPr>
              <a:t>Moves</a:t>
            </a:r>
            <a:r>
              <a:rPr lang="en-US" sz="1200" b="1" dirty="0">
                <a:solidFill>
                  <a:prstClr val="black"/>
                </a:solidFill>
                <a:latin typeface="Consolas" panose="020B0609020204030204" pitchFamily="49" charset="0"/>
              </a:rPr>
              <a:t>:</a:t>
            </a:r>
          </a:p>
          <a:p>
            <a:r>
              <a:rPr lang="en-US" sz="1200" b="1" dirty="0">
                <a:solidFill>
                  <a:prstClr val="black"/>
                </a:solidFill>
                <a:latin typeface="Consolas" panose="020B0609020204030204" pitchFamily="49" charset="0"/>
              </a:rPr>
              <a:t>flamethrower fire </a:t>
            </a:r>
            <a:r>
              <a:rPr lang="en-US" sz="1200" b="1" dirty="0">
                <a:solidFill>
                  <a:srgbClr val="FF0000"/>
                </a:solidFill>
                <a:latin typeface="Consolas" panose="020B0609020204030204" pitchFamily="49" charset="0"/>
              </a:rPr>
              <a:t>(3)</a:t>
            </a:r>
            <a:endParaRPr lang="en-US" sz="1200" b="1" dirty="0">
              <a:solidFill>
                <a:prstClr val="black"/>
              </a:solidFill>
              <a:latin typeface="Consolas" panose="020B0609020204030204" pitchFamily="49" charset="0"/>
            </a:endParaRPr>
          </a:p>
          <a:p>
            <a:r>
              <a:rPr lang="en-US" sz="1200" b="1" dirty="0" err="1">
                <a:solidFill>
                  <a:prstClr val="black"/>
                </a:solidFill>
                <a:latin typeface="Consolas" panose="020B0609020204030204" pitchFamily="49" charset="0"/>
              </a:rPr>
              <a:t>water_gun</a:t>
            </a:r>
            <a:r>
              <a:rPr lang="en-US" sz="1200" b="1" dirty="0">
                <a:solidFill>
                  <a:prstClr val="black"/>
                </a:solidFill>
                <a:latin typeface="Consolas" panose="020B0609020204030204" pitchFamily="49" charset="0"/>
              </a:rPr>
              <a:t> water   </a:t>
            </a:r>
            <a:r>
              <a:rPr lang="en-US" sz="1200" b="1" dirty="0">
                <a:solidFill>
                  <a:srgbClr val="FF0000"/>
                </a:solidFill>
                <a:latin typeface="Consolas" panose="020B0609020204030204" pitchFamily="49" charset="0"/>
              </a:rPr>
              <a:t>(2)</a:t>
            </a:r>
            <a:endParaRPr lang="en-US" sz="1200" b="1" dirty="0">
              <a:solidFill>
                <a:prstClr val="black"/>
              </a:solidFill>
              <a:latin typeface="Consolas" panose="020B0609020204030204" pitchFamily="49" charset="0"/>
            </a:endParaRPr>
          </a:p>
          <a:p>
            <a:r>
              <a:rPr lang="en-US" sz="1200" b="1" dirty="0" err="1">
                <a:solidFill>
                  <a:prstClr val="black"/>
                </a:solidFill>
                <a:latin typeface="Consolas" panose="020B0609020204030204" pitchFamily="49" charset="0"/>
              </a:rPr>
              <a:t>razor_leaf</a:t>
            </a:r>
            <a:r>
              <a:rPr lang="en-US" sz="1200" b="1" dirty="0">
                <a:solidFill>
                  <a:prstClr val="black"/>
                </a:solidFill>
                <a:latin typeface="Consolas" panose="020B0609020204030204" pitchFamily="49" charset="0"/>
              </a:rPr>
              <a:t> grass  </a:t>
            </a:r>
            <a:r>
              <a:rPr lang="en-US" sz="1200" b="1" dirty="0">
                <a:solidFill>
                  <a:srgbClr val="FF0000"/>
                </a:solidFill>
                <a:latin typeface="Consolas" panose="020B0609020204030204" pitchFamily="49" charset="0"/>
              </a:rPr>
              <a:t>(2)</a:t>
            </a:r>
            <a:endParaRPr lang="en-US" sz="1200" b="1" dirty="0">
              <a:solidFill>
                <a:prstClr val="black"/>
              </a:solidFill>
              <a:latin typeface="Consolas" panose="020B0609020204030204" pitchFamily="49" charset="0"/>
            </a:endParaRPr>
          </a:p>
        </p:txBody>
      </p:sp>
      <p:sp>
        <p:nvSpPr>
          <p:cNvPr id="94" name="TextBox 93"/>
          <p:cNvSpPr txBox="1"/>
          <p:nvPr/>
        </p:nvSpPr>
        <p:spPr>
          <a:xfrm>
            <a:off x="7488925" y="1217791"/>
            <a:ext cx="3026158" cy="307777"/>
          </a:xfrm>
          <a:prstGeom prst="rect">
            <a:avLst/>
          </a:prstGeom>
          <a:noFill/>
        </p:spPr>
        <p:txBody>
          <a:bodyPr wrap="square" lIns="0" rIns="0" rtlCol="0">
            <a:spAutoFit/>
          </a:bodyPr>
          <a:lstStyle/>
          <a:p>
            <a:r>
              <a:rPr lang="en-US" sz="1400" b="1" dirty="0">
                <a:solidFill>
                  <a:prstClr val="black"/>
                </a:solidFill>
                <a:latin typeface="Consolas" panose="020B0609020204030204" pitchFamily="49" charset="0"/>
              </a:rPr>
              <a:t>HashMap&lt;</a:t>
            </a:r>
            <a:r>
              <a:rPr lang="en-US" sz="1400" b="1" dirty="0" err="1">
                <a:solidFill>
                  <a:prstClr val="black"/>
                </a:solidFill>
                <a:latin typeface="Consolas" panose="020B0609020204030204" pitchFamily="49" charset="0"/>
              </a:rPr>
              <a:t>string,string</a:t>
            </a:r>
            <a:r>
              <a:rPr lang="en-US" sz="1400" b="1" dirty="0">
                <a:solidFill>
                  <a:prstClr val="black"/>
                </a:solidFill>
                <a:latin typeface="Consolas" panose="020B0609020204030204" pitchFamily="49" charset="0"/>
              </a:rPr>
              <a:t>&gt; moves;</a:t>
            </a:r>
          </a:p>
        </p:txBody>
      </p:sp>
      <p:graphicFrame>
        <p:nvGraphicFramePr>
          <p:cNvPr id="14" name="Table 13"/>
          <p:cNvGraphicFramePr>
            <a:graphicFrameLocks noGrp="1"/>
          </p:cNvGraphicFramePr>
          <p:nvPr/>
        </p:nvGraphicFramePr>
        <p:xfrm>
          <a:off x="3826953" y="1784045"/>
          <a:ext cx="2791814" cy="1097280"/>
        </p:xfrm>
        <a:graphic>
          <a:graphicData uri="http://schemas.openxmlformats.org/drawingml/2006/table">
            <a:tbl>
              <a:tblPr firstRow="1" bandRow="1">
                <a:tableStyleId>{5C22544A-7EE6-4342-B048-85BDC9FD1C3A}</a:tableStyleId>
              </a:tblPr>
              <a:tblGrid>
                <a:gridCol w="351504">
                  <a:extLst>
                    <a:ext uri="{9D8B030D-6E8A-4147-A177-3AD203B41FA5}">
                      <a16:colId xmlns:a16="http://schemas.microsoft.com/office/drawing/2014/main" val="1750707491"/>
                    </a:ext>
                  </a:extLst>
                </a:gridCol>
                <a:gridCol w="1473903">
                  <a:extLst>
                    <a:ext uri="{9D8B030D-6E8A-4147-A177-3AD203B41FA5}">
                      <a16:colId xmlns:a16="http://schemas.microsoft.com/office/drawing/2014/main" val="20000"/>
                    </a:ext>
                  </a:extLst>
                </a:gridCol>
                <a:gridCol w="966407">
                  <a:extLst>
                    <a:ext uri="{9D8B030D-6E8A-4147-A177-3AD203B41FA5}">
                      <a16:colId xmlns:a16="http://schemas.microsoft.com/office/drawing/2014/main" val="20001"/>
                    </a:ext>
                  </a:extLst>
                </a:gridCol>
              </a:tblGrid>
              <a:tr h="219456">
                <a:tc>
                  <a:txBody>
                    <a:bodyPr/>
                    <a:lstStyle/>
                    <a:p>
                      <a:pPr algn="r"/>
                      <a:r>
                        <a:rPr lang="en-US" sz="800" b="1" dirty="0">
                          <a:solidFill>
                            <a:schemeClr val="tx1"/>
                          </a:solidFill>
                          <a:latin typeface="Consolas" panose="020B0609020204030204" pitchFamily="49" charset="0"/>
                        </a:rPr>
                        <a:t>[0]</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"Squirtle"</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"water"</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9456">
                <a:tc>
                  <a:txBody>
                    <a:bodyPr/>
                    <a:lstStyle/>
                    <a:p>
                      <a:pPr algn="r"/>
                      <a:r>
                        <a:rPr lang="en-US" sz="800" b="1" dirty="0">
                          <a:solidFill>
                            <a:schemeClr val="tx1"/>
                          </a:solidFill>
                          <a:latin typeface="Consolas" panose="020B0609020204030204" pitchFamily="49" charset="0"/>
                        </a:rPr>
                        <a:t>[1]</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"Charmander"</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"fire"</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9456">
                <a:tc>
                  <a:txBody>
                    <a:bodyPr/>
                    <a:lstStyle/>
                    <a:p>
                      <a:pPr algn="r"/>
                      <a:r>
                        <a:rPr lang="en-US" sz="800" b="1" dirty="0">
                          <a:solidFill>
                            <a:schemeClr val="tx1"/>
                          </a:solidFill>
                          <a:latin typeface="Consolas" panose="020B0609020204030204" pitchFamily="49" charset="0"/>
                        </a:rPr>
                        <a:t>[2]</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"Bulbasaur"</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"grass"</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9456">
                <a:tc>
                  <a:txBody>
                    <a:bodyPr/>
                    <a:lstStyle/>
                    <a:p>
                      <a:pPr algn="r"/>
                      <a:r>
                        <a:rPr lang="en-US" sz="800" b="1" dirty="0">
                          <a:solidFill>
                            <a:schemeClr val="tx1"/>
                          </a:solidFill>
                          <a:latin typeface="Consolas" panose="020B0609020204030204" pitchFamily="49" charset="0"/>
                        </a:rPr>
                        <a:t>[3]</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9456">
                <a:tc>
                  <a:txBody>
                    <a:bodyPr/>
                    <a:lstStyle/>
                    <a:p>
                      <a:pPr algn="r"/>
                      <a:r>
                        <a:rPr lang="en-US" sz="800" b="1" dirty="0">
                          <a:solidFill>
                            <a:schemeClr val="tx1"/>
                          </a:solidFill>
                          <a:latin typeface="Consolas" panose="020B0609020204030204" pitchFamily="49" charset="0"/>
                        </a:rPr>
                        <a:t>[4]</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7" name="TextBox 156"/>
          <p:cNvSpPr txBox="1"/>
          <p:nvPr/>
        </p:nvSpPr>
        <p:spPr>
          <a:xfrm>
            <a:off x="3715750" y="4950024"/>
            <a:ext cx="5696203" cy="307777"/>
          </a:xfrm>
          <a:prstGeom prst="rect">
            <a:avLst/>
          </a:prstGeom>
          <a:noFill/>
        </p:spPr>
        <p:txBody>
          <a:bodyPr wrap="square" rtlCol="0">
            <a:spAutoFit/>
          </a:bodyPr>
          <a:lstStyle/>
          <a:p>
            <a:r>
              <a:rPr lang="en-US" sz="1400" b="1" dirty="0">
                <a:solidFill>
                  <a:prstClr val="black"/>
                </a:solidFill>
                <a:latin typeface="Consolas" panose="020B0609020204030204" pitchFamily="49" charset="0"/>
              </a:rPr>
              <a:t>HashMap&lt;</a:t>
            </a:r>
            <a:r>
              <a:rPr lang="en-US" sz="1400" b="1" dirty="0" err="1">
                <a:solidFill>
                  <a:prstClr val="black"/>
                </a:solidFill>
                <a:latin typeface="Consolas" panose="020B0609020204030204" pitchFamily="49" charset="0"/>
              </a:rPr>
              <a:t>string,Set</a:t>
            </a:r>
            <a:r>
              <a:rPr lang="en-US" sz="1400" b="1" dirty="0">
                <a:solidFill>
                  <a:prstClr val="black"/>
                </a:solidFill>
                <a:latin typeface="Consolas" panose="020B0609020204030204" pitchFamily="49" charset="0"/>
              </a:rPr>
              <a:t>&lt;string&gt;&gt; ineffectivities;</a:t>
            </a:r>
          </a:p>
        </p:txBody>
      </p:sp>
      <p:sp>
        <p:nvSpPr>
          <p:cNvPr id="56" name="TextBox 55">
            <a:extLst>
              <a:ext uri="{FF2B5EF4-FFF2-40B4-BE49-F238E27FC236}">
                <a16:creationId xmlns:a16="http://schemas.microsoft.com/office/drawing/2014/main" id="{C16E656A-4664-4143-8A0F-FF92E88E3A28}"/>
              </a:ext>
            </a:extLst>
          </p:cNvPr>
          <p:cNvSpPr txBox="1"/>
          <p:nvPr/>
        </p:nvSpPr>
        <p:spPr>
          <a:xfrm>
            <a:off x="3711319" y="3082019"/>
            <a:ext cx="5696203" cy="307777"/>
          </a:xfrm>
          <a:prstGeom prst="rect">
            <a:avLst/>
          </a:prstGeom>
          <a:noFill/>
        </p:spPr>
        <p:txBody>
          <a:bodyPr wrap="square" rtlCol="0">
            <a:spAutoFit/>
          </a:bodyPr>
          <a:lstStyle/>
          <a:p>
            <a:r>
              <a:rPr lang="en-US" sz="1400" b="1" dirty="0">
                <a:solidFill>
                  <a:prstClr val="black"/>
                </a:solidFill>
                <a:latin typeface="Consolas" panose="020B0609020204030204" pitchFamily="49" charset="0"/>
              </a:rPr>
              <a:t>HashMap&lt;</a:t>
            </a:r>
            <a:r>
              <a:rPr lang="en-US" sz="1400" b="1" dirty="0" err="1">
                <a:solidFill>
                  <a:prstClr val="black"/>
                </a:solidFill>
                <a:latin typeface="Consolas" panose="020B0609020204030204" pitchFamily="49" charset="0"/>
              </a:rPr>
              <a:t>string,Set</a:t>
            </a:r>
            <a:r>
              <a:rPr lang="en-US" sz="1400" b="1" dirty="0">
                <a:solidFill>
                  <a:prstClr val="black"/>
                </a:solidFill>
                <a:latin typeface="Consolas" panose="020B0609020204030204" pitchFamily="49" charset="0"/>
              </a:rPr>
              <a:t>&lt;string&gt;&gt; effectivities;</a:t>
            </a:r>
          </a:p>
        </p:txBody>
      </p:sp>
      <p:sp>
        <p:nvSpPr>
          <p:cNvPr id="35" name="Rectangle 34">
            <a:extLst>
              <a:ext uri="{FF2B5EF4-FFF2-40B4-BE49-F238E27FC236}">
                <a16:creationId xmlns:a16="http://schemas.microsoft.com/office/drawing/2014/main" id="{7AF62B1A-2262-4532-A7B7-599021118261}"/>
              </a:ext>
            </a:extLst>
          </p:cNvPr>
          <p:cNvSpPr/>
          <p:nvPr/>
        </p:nvSpPr>
        <p:spPr>
          <a:xfrm>
            <a:off x="7460841" y="1545020"/>
            <a:ext cx="2895600" cy="1395716"/>
          </a:xfrm>
          <a:prstGeom prst="rect">
            <a:avLst/>
          </a:prstGeom>
          <a:solidFill>
            <a:schemeClr val="accent1">
              <a:alpha val="4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a:extLst>
              <a:ext uri="{FF2B5EF4-FFF2-40B4-BE49-F238E27FC236}">
                <a16:creationId xmlns:a16="http://schemas.microsoft.com/office/drawing/2014/main" id="{3B04392E-BC4F-41DB-B062-4234F48766F8}"/>
              </a:ext>
            </a:extLst>
          </p:cNvPr>
          <p:cNvSpPr/>
          <p:nvPr/>
        </p:nvSpPr>
        <p:spPr>
          <a:xfrm>
            <a:off x="8361217" y="1568034"/>
            <a:ext cx="1614224" cy="184666"/>
          </a:xfrm>
          <a:prstGeom prst="rect">
            <a:avLst/>
          </a:prstGeom>
        </p:spPr>
        <p:txBody>
          <a:bodyPr wrap="none" lIns="0" tIns="0" rIns="0" bIns="0">
            <a:spAutoFit/>
          </a:bodyPr>
          <a:lstStyle/>
          <a:p>
            <a:r>
              <a:rPr lang="en-US" sz="1200" b="1" dirty="0">
                <a:solidFill>
                  <a:prstClr val="black"/>
                </a:solidFill>
                <a:latin typeface="Consolas" panose="020B0609020204030204" pitchFamily="49" charset="0"/>
              </a:rPr>
              <a:t>pair&lt;</a:t>
            </a:r>
            <a:r>
              <a:rPr lang="en-US" sz="1200" b="1" dirty="0" err="1">
                <a:solidFill>
                  <a:prstClr val="black"/>
                </a:solidFill>
                <a:latin typeface="Consolas" panose="020B0609020204030204" pitchFamily="49" charset="0"/>
              </a:rPr>
              <a:t>string,string</a:t>
            </a:r>
            <a:r>
              <a:rPr lang="en-US" sz="1200" b="1" dirty="0">
                <a:solidFill>
                  <a:prstClr val="black"/>
                </a:solidFill>
                <a:latin typeface="Consolas" panose="020B0609020204030204" pitchFamily="49" charset="0"/>
              </a:rPr>
              <a:t>&gt;</a:t>
            </a:r>
          </a:p>
        </p:txBody>
      </p:sp>
      <p:graphicFrame>
        <p:nvGraphicFramePr>
          <p:cNvPr id="37" name="Table 36">
            <a:extLst>
              <a:ext uri="{FF2B5EF4-FFF2-40B4-BE49-F238E27FC236}">
                <a16:creationId xmlns:a16="http://schemas.microsoft.com/office/drawing/2014/main" id="{9C3847F1-57FA-4C71-8B73-834954C8F5BA}"/>
              </a:ext>
            </a:extLst>
          </p:cNvPr>
          <p:cNvGraphicFramePr>
            <a:graphicFrameLocks noGrp="1"/>
          </p:cNvGraphicFramePr>
          <p:nvPr/>
        </p:nvGraphicFramePr>
        <p:xfrm>
          <a:off x="7490337" y="1781896"/>
          <a:ext cx="2791814" cy="1097280"/>
        </p:xfrm>
        <a:graphic>
          <a:graphicData uri="http://schemas.openxmlformats.org/drawingml/2006/table">
            <a:tbl>
              <a:tblPr firstRow="1" bandRow="1">
                <a:tableStyleId>{5C22544A-7EE6-4342-B048-85BDC9FD1C3A}</a:tableStyleId>
              </a:tblPr>
              <a:tblGrid>
                <a:gridCol w="351504">
                  <a:extLst>
                    <a:ext uri="{9D8B030D-6E8A-4147-A177-3AD203B41FA5}">
                      <a16:colId xmlns:a16="http://schemas.microsoft.com/office/drawing/2014/main" val="1750707491"/>
                    </a:ext>
                  </a:extLst>
                </a:gridCol>
                <a:gridCol w="1473903">
                  <a:extLst>
                    <a:ext uri="{9D8B030D-6E8A-4147-A177-3AD203B41FA5}">
                      <a16:colId xmlns:a16="http://schemas.microsoft.com/office/drawing/2014/main" val="20000"/>
                    </a:ext>
                  </a:extLst>
                </a:gridCol>
                <a:gridCol w="966407">
                  <a:extLst>
                    <a:ext uri="{9D8B030D-6E8A-4147-A177-3AD203B41FA5}">
                      <a16:colId xmlns:a16="http://schemas.microsoft.com/office/drawing/2014/main" val="20001"/>
                    </a:ext>
                  </a:extLst>
                </a:gridCol>
              </a:tblGrid>
              <a:tr h="219456">
                <a:tc>
                  <a:txBody>
                    <a:bodyPr/>
                    <a:lstStyle/>
                    <a:p>
                      <a:pPr algn="r"/>
                      <a:r>
                        <a:rPr lang="en-US" sz="800" b="1" dirty="0">
                          <a:solidFill>
                            <a:schemeClr val="tx1"/>
                          </a:solidFill>
                          <a:latin typeface="Consolas" panose="020B0609020204030204" pitchFamily="49" charset="0"/>
                        </a:rPr>
                        <a:t>[0]</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9456">
                <a:tc>
                  <a:txBody>
                    <a:bodyPr/>
                    <a:lstStyle/>
                    <a:p>
                      <a:pPr algn="r"/>
                      <a:r>
                        <a:rPr lang="en-US" sz="800" b="1" dirty="0">
                          <a:solidFill>
                            <a:schemeClr val="tx1"/>
                          </a:solidFill>
                          <a:latin typeface="Consolas" panose="020B0609020204030204" pitchFamily="49" charset="0"/>
                        </a:rPr>
                        <a:t>[1]</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a:t>
                      </a:r>
                      <a:r>
                        <a:rPr lang="en-US" sz="1200" b="1" dirty="0" err="1">
                          <a:solidFill>
                            <a:schemeClr val="tx1"/>
                          </a:solidFill>
                          <a:latin typeface="Consolas" panose="020B0609020204030204" pitchFamily="49" charset="0"/>
                        </a:rPr>
                        <a:t>razor_leaf</a:t>
                      </a: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"grass"</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9456">
                <a:tc>
                  <a:txBody>
                    <a:bodyPr/>
                    <a:lstStyle/>
                    <a:p>
                      <a:pPr algn="r"/>
                      <a:r>
                        <a:rPr lang="en-US" sz="800" b="1" dirty="0">
                          <a:solidFill>
                            <a:schemeClr val="tx1"/>
                          </a:solidFill>
                          <a:latin typeface="Consolas" panose="020B0609020204030204" pitchFamily="49" charset="0"/>
                        </a:rPr>
                        <a:t>[2]</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a:t>
                      </a:r>
                      <a:r>
                        <a:rPr lang="en-US" sz="1200" b="1" dirty="0" err="1">
                          <a:solidFill>
                            <a:schemeClr val="tx1"/>
                          </a:solidFill>
                          <a:latin typeface="Consolas" panose="020B0609020204030204" pitchFamily="49" charset="0"/>
                        </a:rPr>
                        <a:t>water_gun</a:t>
                      </a: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"water"</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9456">
                <a:tc>
                  <a:txBody>
                    <a:bodyPr/>
                    <a:lstStyle/>
                    <a:p>
                      <a:pPr algn="r"/>
                      <a:r>
                        <a:rPr lang="en-US" sz="800" b="1" dirty="0">
                          <a:solidFill>
                            <a:schemeClr val="tx1"/>
                          </a:solidFill>
                          <a:latin typeface="Consolas" panose="020B0609020204030204" pitchFamily="49" charset="0"/>
                        </a:rPr>
                        <a:t>[3]</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"flamethrower"</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"fire"</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9456">
                <a:tc>
                  <a:txBody>
                    <a:bodyPr/>
                    <a:lstStyle/>
                    <a:p>
                      <a:pPr algn="r"/>
                      <a:r>
                        <a:rPr lang="en-US" sz="800" b="1" dirty="0">
                          <a:solidFill>
                            <a:schemeClr val="tx1"/>
                          </a:solidFill>
                          <a:latin typeface="Consolas" panose="020B0609020204030204" pitchFamily="49" charset="0"/>
                        </a:rPr>
                        <a:t>[4]</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1" name="Rectangle 70">
            <a:extLst>
              <a:ext uri="{FF2B5EF4-FFF2-40B4-BE49-F238E27FC236}">
                <a16:creationId xmlns:a16="http://schemas.microsoft.com/office/drawing/2014/main" id="{B97889E1-9622-4024-A6F7-44D3CE2C468B}"/>
              </a:ext>
            </a:extLst>
          </p:cNvPr>
          <p:cNvSpPr/>
          <p:nvPr/>
        </p:nvSpPr>
        <p:spPr>
          <a:xfrm>
            <a:off x="3781338" y="3414043"/>
            <a:ext cx="6112119" cy="1414032"/>
          </a:xfrm>
          <a:prstGeom prst="rect">
            <a:avLst/>
          </a:prstGeom>
          <a:solidFill>
            <a:schemeClr val="accent1">
              <a:alpha val="4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ectangle 71">
            <a:extLst>
              <a:ext uri="{FF2B5EF4-FFF2-40B4-BE49-F238E27FC236}">
                <a16:creationId xmlns:a16="http://schemas.microsoft.com/office/drawing/2014/main" id="{E32095F0-94C5-4633-9C64-A2044AB5D651}"/>
              </a:ext>
            </a:extLst>
          </p:cNvPr>
          <p:cNvSpPr/>
          <p:nvPr/>
        </p:nvSpPr>
        <p:spPr>
          <a:xfrm>
            <a:off x="4097826" y="3437057"/>
            <a:ext cx="2039020" cy="184666"/>
          </a:xfrm>
          <a:prstGeom prst="rect">
            <a:avLst/>
          </a:prstGeom>
        </p:spPr>
        <p:txBody>
          <a:bodyPr wrap="none" lIns="0" tIns="0" rIns="0" bIns="0">
            <a:spAutoFit/>
          </a:bodyPr>
          <a:lstStyle/>
          <a:p>
            <a:r>
              <a:rPr lang="en-US" sz="1200" b="1" dirty="0">
                <a:solidFill>
                  <a:prstClr val="black"/>
                </a:solidFill>
                <a:latin typeface="Consolas" panose="020B0609020204030204" pitchFamily="49" charset="0"/>
              </a:rPr>
              <a:t>pair&lt;</a:t>
            </a:r>
            <a:r>
              <a:rPr lang="en-US" sz="1200" b="1" dirty="0" err="1">
                <a:solidFill>
                  <a:prstClr val="black"/>
                </a:solidFill>
                <a:latin typeface="Consolas" panose="020B0609020204030204" pitchFamily="49" charset="0"/>
              </a:rPr>
              <a:t>string,Set</a:t>
            </a:r>
            <a:r>
              <a:rPr lang="en-US" sz="1200" b="1" dirty="0">
                <a:solidFill>
                  <a:prstClr val="black"/>
                </a:solidFill>
                <a:latin typeface="Consolas" panose="020B0609020204030204" pitchFamily="49" charset="0"/>
              </a:rPr>
              <a:t>&lt;string&gt;&gt;</a:t>
            </a:r>
          </a:p>
        </p:txBody>
      </p:sp>
      <p:graphicFrame>
        <p:nvGraphicFramePr>
          <p:cNvPr id="73" name="Table 72">
            <a:extLst>
              <a:ext uri="{FF2B5EF4-FFF2-40B4-BE49-F238E27FC236}">
                <a16:creationId xmlns:a16="http://schemas.microsoft.com/office/drawing/2014/main" id="{7FB06E6F-DEBC-4A5C-8629-1A0FBC2EEB4E}"/>
              </a:ext>
            </a:extLst>
          </p:cNvPr>
          <p:cNvGraphicFramePr>
            <a:graphicFrameLocks noGrp="1"/>
          </p:cNvGraphicFramePr>
          <p:nvPr/>
        </p:nvGraphicFramePr>
        <p:xfrm>
          <a:off x="6632099" y="3651959"/>
          <a:ext cx="3185159" cy="902208"/>
        </p:xfrm>
        <a:graphic>
          <a:graphicData uri="http://schemas.openxmlformats.org/drawingml/2006/table">
            <a:tbl>
              <a:tblPr firstRow="1" bandRow="1">
                <a:tableStyleId>{5C22544A-7EE6-4342-B048-85BDC9FD1C3A}</a:tableStyleId>
              </a:tblPr>
              <a:tblGrid>
                <a:gridCol w="1258437">
                  <a:extLst>
                    <a:ext uri="{9D8B030D-6E8A-4147-A177-3AD203B41FA5}">
                      <a16:colId xmlns:a16="http://schemas.microsoft.com/office/drawing/2014/main" val="20000"/>
                    </a:ext>
                  </a:extLst>
                </a:gridCol>
                <a:gridCol w="963361">
                  <a:extLst>
                    <a:ext uri="{9D8B030D-6E8A-4147-A177-3AD203B41FA5}">
                      <a16:colId xmlns:a16="http://schemas.microsoft.com/office/drawing/2014/main" val="20001"/>
                    </a:ext>
                  </a:extLst>
                </a:gridCol>
                <a:gridCol w="963361">
                  <a:extLst>
                    <a:ext uri="{9D8B030D-6E8A-4147-A177-3AD203B41FA5}">
                      <a16:colId xmlns:a16="http://schemas.microsoft.com/office/drawing/2014/main" val="20002"/>
                    </a:ext>
                  </a:extLst>
                </a:gridCol>
              </a:tblGrid>
              <a:tr h="219456">
                <a:tc>
                  <a:txBody>
                    <a:bodyPr/>
                    <a:lstStyle/>
                    <a:p>
                      <a:r>
                        <a:rPr lang="en-US" sz="1200" b="1" dirty="0">
                          <a:solidFill>
                            <a:schemeClr val="tx1"/>
                          </a:solidFill>
                          <a:latin typeface="Consolas" panose="020B0609020204030204" pitchFamily="49" charset="0"/>
                        </a:rPr>
                        <a:t>"ground"</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"rock"</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"water"</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962">
                <a:tc>
                  <a:txBody>
                    <a:bodyPr/>
                    <a:lstStyle/>
                    <a:p>
                      <a:endParaRPr lang="en-US" sz="800" b="1" dirty="0">
                        <a:solidFill>
                          <a:schemeClr val="tx1"/>
                        </a:solidFill>
                        <a:latin typeface="Consolas" panose="020B0609020204030204" pitchFamily="49" charset="0"/>
                      </a:endParaRPr>
                    </a:p>
                  </a:txBody>
                  <a:tcPr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219456">
                <a:tc>
                  <a:txBody>
                    <a:bodyPr/>
                    <a:lstStyle/>
                    <a:p>
                      <a:r>
                        <a:rPr lang="en-US" sz="1200" b="1" dirty="0">
                          <a:solidFill>
                            <a:schemeClr val="tx1"/>
                          </a:solidFill>
                          <a:latin typeface="Consolas" panose="020B0609020204030204" pitchFamily="49" charset="0"/>
                        </a:rPr>
                        <a:t>"bug"</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solidFill>
                            <a:schemeClr val="tx1"/>
                          </a:solidFill>
                          <a:latin typeface="Consolas" panose="020B0609020204030204" pitchFamily="49" charset="0"/>
                        </a:rPr>
                        <a:t>"grass"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"ice"</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4962">
                <a:tc>
                  <a:txBody>
                    <a:bodyPr/>
                    <a:lstStyle/>
                    <a:p>
                      <a:endParaRPr lang="en-US" sz="800" b="1" dirty="0">
                        <a:solidFill>
                          <a:schemeClr val="tx1"/>
                        </a:solidFill>
                        <a:latin typeface="Consolas" panose="020B0609020204030204" pitchFamily="49" charset="0"/>
                      </a:endParaRPr>
                    </a:p>
                  </a:txBody>
                  <a:tcPr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r h="219456">
                <a:tc>
                  <a:txBody>
                    <a:bodyPr/>
                    <a:lstStyle/>
                    <a:p>
                      <a:r>
                        <a:rPr lang="en-US" sz="1200" b="1" dirty="0">
                          <a:solidFill>
                            <a:schemeClr val="tx1"/>
                          </a:solidFill>
                          <a:latin typeface="Consolas" panose="020B0609020204030204" pitchFamily="49" charset="0"/>
                        </a:rPr>
                        <a:t>"fire"</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"ground"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"rock"</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74" name="Rectangle 73">
            <a:extLst>
              <a:ext uri="{FF2B5EF4-FFF2-40B4-BE49-F238E27FC236}">
                <a16:creationId xmlns:a16="http://schemas.microsoft.com/office/drawing/2014/main" id="{21561C40-59DF-47CF-97BD-B2BB1A273D4C}"/>
              </a:ext>
            </a:extLst>
          </p:cNvPr>
          <p:cNvSpPr/>
          <p:nvPr/>
        </p:nvSpPr>
        <p:spPr>
          <a:xfrm>
            <a:off x="7156042" y="3437057"/>
            <a:ext cx="934551" cy="184666"/>
          </a:xfrm>
          <a:prstGeom prst="rect">
            <a:avLst/>
          </a:prstGeom>
        </p:spPr>
        <p:txBody>
          <a:bodyPr wrap="none" lIns="0" tIns="0" rIns="0" bIns="0">
            <a:spAutoFit/>
          </a:bodyPr>
          <a:lstStyle/>
          <a:p>
            <a:r>
              <a:rPr lang="en-US" sz="1200" b="1" dirty="0">
                <a:solidFill>
                  <a:prstClr val="black"/>
                </a:solidFill>
                <a:latin typeface="Consolas" panose="020B0609020204030204" pitchFamily="49" charset="0"/>
              </a:rPr>
              <a:t>Set&lt;string&gt;</a:t>
            </a:r>
            <a:endParaRPr lang="en-US" sz="1200" dirty="0"/>
          </a:p>
        </p:txBody>
      </p:sp>
      <p:graphicFrame>
        <p:nvGraphicFramePr>
          <p:cNvPr id="75" name="Table 74">
            <a:extLst>
              <a:ext uri="{FF2B5EF4-FFF2-40B4-BE49-F238E27FC236}">
                <a16:creationId xmlns:a16="http://schemas.microsoft.com/office/drawing/2014/main" id="{98DED443-C68C-4727-A6C6-D359704702CE}"/>
              </a:ext>
            </a:extLst>
          </p:cNvPr>
          <p:cNvGraphicFramePr>
            <a:graphicFrameLocks noGrp="1"/>
          </p:cNvGraphicFramePr>
          <p:nvPr/>
        </p:nvGraphicFramePr>
        <p:xfrm>
          <a:off x="3815265" y="3658650"/>
          <a:ext cx="2403462" cy="1097280"/>
        </p:xfrm>
        <a:graphic>
          <a:graphicData uri="http://schemas.openxmlformats.org/drawingml/2006/table">
            <a:tbl>
              <a:tblPr firstRow="1" bandRow="1">
                <a:tableStyleId>{5C22544A-7EE6-4342-B048-85BDC9FD1C3A}</a:tableStyleId>
              </a:tblPr>
              <a:tblGrid>
                <a:gridCol w="351477">
                  <a:extLst>
                    <a:ext uri="{9D8B030D-6E8A-4147-A177-3AD203B41FA5}">
                      <a16:colId xmlns:a16="http://schemas.microsoft.com/office/drawing/2014/main" val="1750707491"/>
                    </a:ext>
                  </a:extLst>
                </a:gridCol>
                <a:gridCol w="1362800">
                  <a:extLst>
                    <a:ext uri="{9D8B030D-6E8A-4147-A177-3AD203B41FA5}">
                      <a16:colId xmlns:a16="http://schemas.microsoft.com/office/drawing/2014/main" val="20000"/>
                    </a:ext>
                  </a:extLst>
                </a:gridCol>
                <a:gridCol w="689185">
                  <a:extLst>
                    <a:ext uri="{9D8B030D-6E8A-4147-A177-3AD203B41FA5}">
                      <a16:colId xmlns:a16="http://schemas.microsoft.com/office/drawing/2014/main" val="20001"/>
                    </a:ext>
                  </a:extLst>
                </a:gridCol>
              </a:tblGrid>
              <a:tr h="219456">
                <a:tc>
                  <a:txBody>
                    <a:bodyPr/>
                    <a:lstStyle/>
                    <a:p>
                      <a:pPr algn="r"/>
                      <a:r>
                        <a:rPr lang="en-US" sz="800" b="1" dirty="0">
                          <a:solidFill>
                            <a:schemeClr val="tx1"/>
                          </a:solidFill>
                          <a:latin typeface="Consolas" panose="020B0609020204030204" pitchFamily="49" charset="0"/>
                        </a:rPr>
                        <a:t>[0]</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"grass"</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Consolas" panose="020B0609020204030204" pitchFamily="49"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9456">
                <a:tc>
                  <a:txBody>
                    <a:bodyPr/>
                    <a:lstStyle/>
                    <a:p>
                      <a:pPr algn="r"/>
                      <a:r>
                        <a:rPr lang="en-US" sz="800" b="1" dirty="0">
                          <a:solidFill>
                            <a:schemeClr val="tx1"/>
                          </a:solidFill>
                          <a:latin typeface="Consolas" panose="020B0609020204030204" pitchFamily="49" charset="0"/>
                        </a:rPr>
                        <a:t>[1]</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Consolas" panose="020B0609020204030204" pitchFamily="49" charset="0"/>
                        </a:rPr>
                        <a:t>NULL</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9456">
                <a:tc>
                  <a:txBody>
                    <a:bodyPr/>
                    <a:lstStyle/>
                    <a:p>
                      <a:pPr algn="r"/>
                      <a:r>
                        <a:rPr lang="en-US" sz="800" b="1" dirty="0">
                          <a:solidFill>
                            <a:schemeClr val="tx1"/>
                          </a:solidFill>
                          <a:latin typeface="Consolas" panose="020B0609020204030204" pitchFamily="49" charset="0"/>
                        </a:rPr>
                        <a:t>[2]</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"fire"</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Consolas" panose="020B0609020204030204" pitchFamily="49"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9456">
                <a:tc>
                  <a:txBody>
                    <a:bodyPr/>
                    <a:lstStyle/>
                    <a:p>
                      <a:pPr algn="r"/>
                      <a:r>
                        <a:rPr lang="en-US" sz="800" b="1" dirty="0">
                          <a:solidFill>
                            <a:schemeClr val="tx1"/>
                          </a:solidFill>
                          <a:latin typeface="Consolas" panose="020B0609020204030204" pitchFamily="49" charset="0"/>
                        </a:rPr>
                        <a:t>[3]</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NULL</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9456">
                <a:tc>
                  <a:txBody>
                    <a:bodyPr/>
                    <a:lstStyle/>
                    <a:p>
                      <a:pPr algn="r"/>
                      <a:r>
                        <a:rPr lang="en-US" sz="800" b="1" dirty="0">
                          <a:solidFill>
                            <a:schemeClr val="tx1"/>
                          </a:solidFill>
                          <a:latin typeface="Consolas" panose="020B0609020204030204" pitchFamily="49" charset="0"/>
                        </a:rPr>
                        <a:t>[4]</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"water"</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76" name="Straight Arrow Connector 75">
            <a:extLst>
              <a:ext uri="{FF2B5EF4-FFF2-40B4-BE49-F238E27FC236}">
                <a16:creationId xmlns:a16="http://schemas.microsoft.com/office/drawing/2014/main" id="{F408C41F-66E3-4D3C-AA34-88EE3136EA8B}"/>
              </a:ext>
            </a:extLst>
          </p:cNvPr>
          <p:cNvCxnSpPr>
            <a:cxnSpLocks/>
          </p:cNvCxnSpPr>
          <p:nvPr/>
        </p:nvCxnSpPr>
        <p:spPr>
          <a:xfrm>
            <a:off x="5854857" y="3775847"/>
            <a:ext cx="763910"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49AB5FA-8E16-44C5-B096-8597D67B3249}"/>
              </a:ext>
            </a:extLst>
          </p:cNvPr>
          <p:cNvCxnSpPr>
            <a:cxnSpLocks/>
            <a:endCxn id="73" idx="1"/>
          </p:cNvCxnSpPr>
          <p:nvPr/>
        </p:nvCxnSpPr>
        <p:spPr>
          <a:xfrm flipV="1">
            <a:off x="5854858" y="4103064"/>
            <a:ext cx="777241" cy="8793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56D4411-5EA9-4D54-BB8A-86E05D115CCE}"/>
              </a:ext>
            </a:extLst>
          </p:cNvPr>
          <p:cNvCxnSpPr>
            <a:cxnSpLocks/>
          </p:cNvCxnSpPr>
          <p:nvPr/>
        </p:nvCxnSpPr>
        <p:spPr>
          <a:xfrm flipV="1">
            <a:off x="5854857" y="4435608"/>
            <a:ext cx="763910" cy="20649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B97889E1-9622-4024-A6F7-44D3CE2C468B}"/>
              </a:ext>
            </a:extLst>
          </p:cNvPr>
          <p:cNvSpPr/>
          <p:nvPr/>
        </p:nvSpPr>
        <p:spPr>
          <a:xfrm>
            <a:off x="3785086" y="5279179"/>
            <a:ext cx="6112119" cy="1414032"/>
          </a:xfrm>
          <a:prstGeom prst="rect">
            <a:avLst/>
          </a:prstGeom>
          <a:solidFill>
            <a:schemeClr val="accent1">
              <a:alpha val="4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a:extLst>
              <a:ext uri="{FF2B5EF4-FFF2-40B4-BE49-F238E27FC236}">
                <a16:creationId xmlns:a16="http://schemas.microsoft.com/office/drawing/2014/main" id="{E32095F0-94C5-4633-9C64-A2044AB5D651}"/>
              </a:ext>
            </a:extLst>
          </p:cNvPr>
          <p:cNvSpPr/>
          <p:nvPr/>
        </p:nvSpPr>
        <p:spPr>
          <a:xfrm>
            <a:off x="4101574" y="5302193"/>
            <a:ext cx="2039020" cy="184666"/>
          </a:xfrm>
          <a:prstGeom prst="rect">
            <a:avLst/>
          </a:prstGeom>
        </p:spPr>
        <p:txBody>
          <a:bodyPr wrap="none" lIns="0" tIns="0" rIns="0" bIns="0">
            <a:spAutoFit/>
          </a:bodyPr>
          <a:lstStyle/>
          <a:p>
            <a:r>
              <a:rPr lang="en-US" sz="1200" b="1" dirty="0">
                <a:solidFill>
                  <a:prstClr val="black"/>
                </a:solidFill>
                <a:latin typeface="Consolas" panose="020B0609020204030204" pitchFamily="49" charset="0"/>
              </a:rPr>
              <a:t>pair&lt;</a:t>
            </a:r>
            <a:r>
              <a:rPr lang="en-US" sz="1200" b="1" dirty="0" err="1">
                <a:solidFill>
                  <a:prstClr val="black"/>
                </a:solidFill>
                <a:latin typeface="Consolas" panose="020B0609020204030204" pitchFamily="49" charset="0"/>
              </a:rPr>
              <a:t>string,Set</a:t>
            </a:r>
            <a:r>
              <a:rPr lang="en-US" sz="1200" b="1" dirty="0">
                <a:solidFill>
                  <a:prstClr val="black"/>
                </a:solidFill>
                <a:latin typeface="Consolas" panose="020B0609020204030204" pitchFamily="49" charset="0"/>
              </a:rPr>
              <a:t>&lt;string&gt;&gt;</a:t>
            </a:r>
          </a:p>
        </p:txBody>
      </p:sp>
      <p:graphicFrame>
        <p:nvGraphicFramePr>
          <p:cNvPr id="81" name="Table 80">
            <a:extLst>
              <a:ext uri="{FF2B5EF4-FFF2-40B4-BE49-F238E27FC236}">
                <a16:creationId xmlns:a16="http://schemas.microsoft.com/office/drawing/2014/main" id="{7FB06E6F-DEBC-4A5C-8629-1A0FBC2EEB4E}"/>
              </a:ext>
            </a:extLst>
          </p:cNvPr>
          <p:cNvGraphicFramePr>
            <a:graphicFrameLocks noGrp="1"/>
          </p:cNvGraphicFramePr>
          <p:nvPr/>
        </p:nvGraphicFramePr>
        <p:xfrm>
          <a:off x="6635847" y="5517095"/>
          <a:ext cx="3185159" cy="902208"/>
        </p:xfrm>
        <a:graphic>
          <a:graphicData uri="http://schemas.openxmlformats.org/drawingml/2006/table">
            <a:tbl>
              <a:tblPr firstRow="1" bandRow="1">
                <a:tableStyleId>{5C22544A-7EE6-4342-B048-85BDC9FD1C3A}</a:tableStyleId>
              </a:tblPr>
              <a:tblGrid>
                <a:gridCol w="1258437">
                  <a:extLst>
                    <a:ext uri="{9D8B030D-6E8A-4147-A177-3AD203B41FA5}">
                      <a16:colId xmlns:a16="http://schemas.microsoft.com/office/drawing/2014/main" val="20000"/>
                    </a:ext>
                  </a:extLst>
                </a:gridCol>
                <a:gridCol w="963361">
                  <a:extLst>
                    <a:ext uri="{9D8B030D-6E8A-4147-A177-3AD203B41FA5}">
                      <a16:colId xmlns:a16="http://schemas.microsoft.com/office/drawing/2014/main" val="20001"/>
                    </a:ext>
                  </a:extLst>
                </a:gridCol>
                <a:gridCol w="963361">
                  <a:extLst>
                    <a:ext uri="{9D8B030D-6E8A-4147-A177-3AD203B41FA5}">
                      <a16:colId xmlns:a16="http://schemas.microsoft.com/office/drawing/2014/main" val="20002"/>
                    </a:ext>
                  </a:extLst>
                </a:gridCol>
              </a:tblGrid>
              <a:tr h="219456">
                <a:tc>
                  <a:txBody>
                    <a:bodyPr/>
                    <a:lstStyle/>
                    <a:p>
                      <a:r>
                        <a:rPr lang="en-US" sz="1200" b="1" dirty="0">
                          <a:solidFill>
                            <a:schemeClr val="tx1"/>
                          </a:solidFill>
                          <a:latin typeface="Consolas" panose="020B0609020204030204" pitchFamily="49" charset="0"/>
                        </a:rPr>
                        <a:t>"bug"</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"fire"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"grass"</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962">
                <a:tc>
                  <a:txBody>
                    <a:bodyPr/>
                    <a:lstStyle/>
                    <a:p>
                      <a:endParaRPr lang="en-US" sz="800" b="1" dirty="0">
                        <a:solidFill>
                          <a:schemeClr val="tx1"/>
                        </a:solidFill>
                        <a:latin typeface="Consolas" panose="020B0609020204030204" pitchFamily="49" charset="0"/>
                      </a:endParaRPr>
                    </a:p>
                  </a:txBody>
                  <a:tcPr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219456">
                <a:tc>
                  <a:txBody>
                    <a:bodyPr/>
                    <a:lstStyle/>
                    <a:p>
                      <a:r>
                        <a:rPr lang="en-US" sz="1200" b="1" dirty="0">
                          <a:solidFill>
                            <a:schemeClr val="tx1"/>
                          </a:solidFill>
                          <a:latin typeface="Consolas" panose="020B0609020204030204" pitchFamily="49" charset="0"/>
                        </a:rPr>
                        <a:t>"fire"</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solidFill>
                            <a:schemeClr val="tx1"/>
                          </a:solidFill>
                          <a:latin typeface="Consolas" panose="020B0609020204030204" pitchFamily="49" charset="0"/>
                        </a:rPr>
                        <a:t>"water"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solidFill>
                            <a:schemeClr val="tx1"/>
                          </a:solidFill>
                          <a:latin typeface="Consolas" panose="020B0609020204030204" pitchFamily="49" charset="0"/>
                        </a:rPr>
                        <a:t>"rock"</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4962">
                <a:tc>
                  <a:txBody>
                    <a:bodyPr/>
                    <a:lstStyle/>
                    <a:p>
                      <a:endParaRPr lang="en-US" sz="800" b="1" dirty="0">
                        <a:solidFill>
                          <a:schemeClr val="tx1"/>
                        </a:solidFill>
                        <a:latin typeface="Consolas" panose="020B0609020204030204" pitchFamily="49" charset="0"/>
                      </a:endParaRPr>
                    </a:p>
                  </a:txBody>
                  <a:tcPr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US" sz="800" b="1" dirty="0">
                        <a:solidFill>
                          <a:schemeClr val="tx1"/>
                        </a:solidFill>
                        <a:latin typeface="Consolas" panose="020B0609020204030204" pitchFamily="49" charset="0"/>
                      </a:endParaRPr>
                    </a:p>
                  </a:txBody>
                  <a:tcPr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r h="219456">
                <a:tc>
                  <a:txBody>
                    <a:bodyPr/>
                    <a:lstStyle/>
                    <a:p>
                      <a:r>
                        <a:rPr lang="en-US" sz="1200" b="1" dirty="0">
                          <a:solidFill>
                            <a:schemeClr val="tx1"/>
                          </a:solidFill>
                          <a:latin typeface="Consolas" panose="020B0609020204030204" pitchFamily="49" charset="0"/>
                        </a:rPr>
                        <a:t>"grass"</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1200" b="1" dirty="0">
                          <a:solidFill>
                            <a:schemeClr val="tx1"/>
                          </a:solidFill>
                          <a:latin typeface="Consolas" panose="020B0609020204030204" pitchFamily="49" charset="0"/>
                        </a:rPr>
                        <a:t>"water"</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solidFill>
                          <a:schemeClr val="tx1"/>
                        </a:solidFill>
                        <a:latin typeface="Consolas" panose="020B0609020204030204" pitchFamily="49" charset="0"/>
                      </a:endParaRPr>
                    </a:p>
                  </a:txBody>
                  <a:tcPr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bl>
          </a:graphicData>
        </a:graphic>
      </p:graphicFrame>
      <p:sp>
        <p:nvSpPr>
          <p:cNvPr id="82" name="Rectangle 81">
            <a:extLst>
              <a:ext uri="{FF2B5EF4-FFF2-40B4-BE49-F238E27FC236}">
                <a16:creationId xmlns:a16="http://schemas.microsoft.com/office/drawing/2014/main" id="{21561C40-59DF-47CF-97BD-B2BB1A273D4C}"/>
              </a:ext>
            </a:extLst>
          </p:cNvPr>
          <p:cNvSpPr/>
          <p:nvPr/>
        </p:nvSpPr>
        <p:spPr>
          <a:xfrm>
            <a:off x="6696806" y="5302193"/>
            <a:ext cx="934551" cy="184666"/>
          </a:xfrm>
          <a:prstGeom prst="rect">
            <a:avLst/>
          </a:prstGeom>
        </p:spPr>
        <p:txBody>
          <a:bodyPr wrap="none" lIns="0" tIns="0" rIns="0" bIns="0">
            <a:spAutoFit/>
          </a:bodyPr>
          <a:lstStyle/>
          <a:p>
            <a:r>
              <a:rPr lang="en-US" sz="1200" b="1" dirty="0">
                <a:solidFill>
                  <a:prstClr val="black"/>
                </a:solidFill>
                <a:latin typeface="Consolas" panose="020B0609020204030204" pitchFamily="49" charset="0"/>
              </a:rPr>
              <a:t>Set&lt;string&gt;</a:t>
            </a:r>
            <a:endParaRPr lang="en-US" sz="1200" dirty="0"/>
          </a:p>
        </p:txBody>
      </p:sp>
      <p:graphicFrame>
        <p:nvGraphicFramePr>
          <p:cNvPr id="83" name="Table 82">
            <a:extLst>
              <a:ext uri="{FF2B5EF4-FFF2-40B4-BE49-F238E27FC236}">
                <a16:creationId xmlns:a16="http://schemas.microsoft.com/office/drawing/2014/main" id="{98DED443-C68C-4727-A6C6-D359704702CE}"/>
              </a:ext>
            </a:extLst>
          </p:cNvPr>
          <p:cNvGraphicFramePr>
            <a:graphicFrameLocks noGrp="1"/>
          </p:cNvGraphicFramePr>
          <p:nvPr/>
        </p:nvGraphicFramePr>
        <p:xfrm>
          <a:off x="3819013" y="5523786"/>
          <a:ext cx="2403462" cy="1097280"/>
        </p:xfrm>
        <a:graphic>
          <a:graphicData uri="http://schemas.openxmlformats.org/drawingml/2006/table">
            <a:tbl>
              <a:tblPr firstRow="1" bandRow="1">
                <a:tableStyleId>{5C22544A-7EE6-4342-B048-85BDC9FD1C3A}</a:tableStyleId>
              </a:tblPr>
              <a:tblGrid>
                <a:gridCol w="351477">
                  <a:extLst>
                    <a:ext uri="{9D8B030D-6E8A-4147-A177-3AD203B41FA5}">
                      <a16:colId xmlns:a16="http://schemas.microsoft.com/office/drawing/2014/main" val="1750707491"/>
                    </a:ext>
                  </a:extLst>
                </a:gridCol>
                <a:gridCol w="1362800">
                  <a:extLst>
                    <a:ext uri="{9D8B030D-6E8A-4147-A177-3AD203B41FA5}">
                      <a16:colId xmlns:a16="http://schemas.microsoft.com/office/drawing/2014/main" val="20000"/>
                    </a:ext>
                  </a:extLst>
                </a:gridCol>
                <a:gridCol w="689185">
                  <a:extLst>
                    <a:ext uri="{9D8B030D-6E8A-4147-A177-3AD203B41FA5}">
                      <a16:colId xmlns:a16="http://schemas.microsoft.com/office/drawing/2014/main" val="20001"/>
                    </a:ext>
                  </a:extLst>
                </a:gridCol>
              </a:tblGrid>
              <a:tr h="219456">
                <a:tc>
                  <a:txBody>
                    <a:bodyPr/>
                    <a:lstStyle/>
                    <a:p>
                      <a:pPr algn="r"/>
                      <a:r>
                        <a:rPr lang="en-US" sz="800" b="1" dirty="0">
                          <a:solidFill>
                            <a:schemeClr val="tx1"/>
                          </a:solidFill>
                          <a:latin typeface="Consolas" panose="020B0609020204030204" pitchFamily="49" charset="0"/>
                        </a:rPr>
                        <a:t>[0]</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"grass"</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Consolas" panose="020B0609020204030204" pitchFamily="49"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9456">
                <a:tc>
                  <a:txBody>
                    <a:bodyPr/>
                    <a:lstStyle/>
                    <a:p>
                      <a:pPr algn="r"/>
                      <a:r>
                        <a:rPr lang="en-US" sz="800" b="1" dirty="0">
                          <a:solidFill>
                            <a:schemeClr val="tx1"/>
                          </a:solidFill>
                          <a:latin typeface="Consolas" panose="020B0609020204030204" pitchFamily="49" charset="0"/>
                        </a:rPr>
                        <a:t>[1]</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Consolas" panose="020B0609020204030204" pitchFamily="49" charset="0"/>
                        </a:rPr>
                        <a:t>NULL</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9456">
                <a:tc>
                  <a:txBody>
                    <a:bodyPr/>
                    <a:lstStyle/>
                    <a:p>
                      <a:pPr algn="r"/>
                      <a:r>
                        <a:rPr lang="en-US" sz="800" b="1" dirty="0">
                          <a:solidFill>
                            <a:schemeClr val="tx1"/>
                          </a:solidFill>
                          <a:latin typeface="Consolas" panose="020B0609020204030204" pitchFamily="49" charset="0"/>
                        </a:rPr>
                        <a:t>[2]</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US" sz="1200" b="1" dirty="0">
                          <a:solidFill>
                            <a:schemeClr val="tx1"/>
                          </a:solidFill>
                          <a:latin typeface="Consolas" panose="020B0609020204030204" pitchFamily="49" charset="0"/>
                        </a:rPr>
                        <a:t>"fire"</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Consolas" panose="020B0609020204030204" pitchFamily="49"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9456">
                <a:tc>
                  <a:txBody>
                    <a:bodyPr/>
                    <a:lstStyle/>
                    <a:p>
                      <a:pPr algn="r"/>
                      <a:r>
                        <a:rPr lang="en-US" sz="800" b="1" dirty="0">
                          <a:solidFill>
                            <a:schemeClr val="tx1"/>
                          </a:solidFill>
                          <a:latin typeface="Consolas" panose="020B0609020204030204" pitchFamily="49" charset="0"/>
                        </a:rPr>
                        <a:t>[3]</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NULL</a:t>
                      </a: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9456">
                <a:tc>
                  <a:txBody>
                    <a:bodyPr/>
                    <a:lstStyle/>
                    <a:p>
                      <a:pPr algn="r"/>
                      <a:r>
                        <a:rPr lang="en-US" sz="800" b="1" dirty="0">
                          <a:solidFill>
                            <a:schemeClr val="tx1"/>
                          </a:solidFill>
                          <a:latin typeface="Consolas" panose="020B0609020204030204" pitchFamily="49" charset="0"/>
                        </a:rPr>
                        <a:t>[4]</a:t>
                      </a:r>
                    </a:p>
                  </a:txBody>
                  <a:tcPr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rPr>
                        <a:t>"water"</a:t>
                      </a:r>
                    </a:p>
                  </a:txBody>
                  <a:tcPr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84" name="Straight Arrow Connector 83">
            <a:extLst>
              <a:ext uri="{FF2B5EF4-FFF2-40B4-BE49-F238E27FC236}">
                <a16:creationId xmlns:a16="http://schemas.microsoft.com/office/drawing/2014/main" id="{F408C41F-66E3-4D3C-AA34-88EE3136EA8B}"/>
              </a:ext>
            </a:extLst>
          </p:cNvPr>
          <p:cNvCxnSpPr>
            <a:cxnSpLocks/>
          </p:cNvCxnSpPr>
          <p:nvPr/>
        </p:nvCxnSpPr>
        <p:spPr>
          <a:xfrm>
            <a:off x="5858605" y="5640983"/>
            <a:ext cx="763910"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49AB5FA-8E16-44C5-B096-8597D67B3249}"/>
              </a:ext>
            </a:extLst>
          </p:cNvPr>
          <p:cNvCxnSpPr>
            <a:cxnSpLocks/>
            <a:endCxn id="81" idx="1"/>
          </p:cNvCxnSpPr>
          <p:nvPr/>
        </p:nvCxnSpPr>
        <p:spPr>
          <a:xfrm flipV="1">
            <a:off x="5858606" y="5968200"/>
            <a:ext cx="777241" cy="8793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56D4411-5EA9-4D54-BB8A-86E05D115CCE}"/>
              </a:ext>
            </a:extLst>
          </p:cNvPr>
          <p:cNvCxnSpPr>
            <a:cxnSpLocks/>
          </p:cNvCxnSpPr>
          <p:nvPr/>
        </p:nvCxnSpPr>
        <p:spPr>
          <a:xfrm flipV="1">
            <a:off x="5858605" y="6300744"/>
            <a:ext cx="763910" cy="20649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Footer Placeholder 3">
            <a:extLst>
              <a:ext uri="{FF2B5EF4-FFF2-40B4-BE49-F238E27FC236}">
                <a16:creationId xmlns:a16="http://schemas.microsoft.com/office/drawing/2014/main" id="{09768F5C-AA62-48DD-B1DB-8942CDB6A0E6}"/>
              </a:ext>
            </a:extLst>
          </p:cNvPr>
          <p:cNvSpPr>
            <a:spLocks noGrp="1"/>
          </p:cNvSpPr>
          <p:nvPr>
            <p:ph type="ftr" sz="quarter" idx="11"/>
          </p:nvPr>
        </p:nvSpPr>
        <p:spPr>
          <a:xfrm>
            <a:off x="4114802" y="908820"/>
            <a:ext cx="6505575" cy="317525"/>
          </a:xfrm>
        </p:spPr>
        <p:txBody>
          <a:bodyPr/>
          <a:lstStyle/>
          <a:p>
            <a:pPr>
              <a:defRPr/>
            </a:pPr>
            <a:r>
              <a:rPr lang="en-US">
                <a:solidFill>
                  <a:prstClr val="white"/>
                </a:solidFill>
              </a:rPr>
              <a:t>Pokemon (33)</a:t>
            </a:r>
            <a:endParaRPr lang="en-US" dirty="0">
              <a:solidFill>
                <a:prstClr val="white"/>
              </a:solidFill>
            </a:endParaRPr>
          </a:p>
        </p:txBody>
      </p:sp>
      <p:sp>
        <p:nvSpPr>
          <p:cNvPr id="39" name="Slide Number Placeholder 4">
            <a:extLst>
              <a:ext uri="{FF2B5EF4-FFF2-40B4-BE49-F238E27FC236}">
                <a16:creationId xmlns:a16="http://schemas.microsoft.com/office/drawing/2014/main" id="{45D28368-3DD7-4F8C-A9CB-131ABB94D83A}"/>
              </a:ext>
            </a:extLst>
          </p:cNvPr>
          <p:cNvSpPr>
            <a:spLocks noGrp="1"/>
          </p:cNvSpPr>
          <p:nvPr>
            <p:ph type="sldNum" sz="quarter" idx="12"/>
          </p:nvPr>
        </p:nvSpPr>
        <p:spPr>
          <a:xfrm>
            <a:off x="0" y="919577"/>
            <a:ext cx="658368" cy="274320"/>
          </a:xfrm>
        </p:spPr>
        <p:txBody>
          <a:bodyPr/>
          <a:lstStyle/>
          <a:p>
            <a:pPr>
              <a:defRPr/>
            </a:pPr>
            <a:fld id="{0D7B5496-982B-480A-8085-B08F2CA91C21}" type="slidenum">
              <a:rPr lang="en-US" smtClean="0"/>
              <a:pPr>
                <a:defRPr/>
              </a:pPr>
              <a:t>12</a:t>
            </a:fld>
            <a:endParaRPr lang="en-US" dirty="0"/>
          </a:p>
        </p:txBody>
      </p:sp>
    </p:spTree>
    <p:extLst>
      <p:ext uri="{BB962C8B-B14F-4D97-AF65-F5344CB8AC3E}">
        <p14:creationId xmlns:p14="http://schemas.microsoft.com/office/powerpoint/2010/main" val="18153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500"/>
                                        <p:tgtEl>
                                          <p:spTgt spid="1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par>
                                <p:cTn id="57" presetID="10"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par>
                                <p:cTn id="66" presetID="10" presetClass="entr" presetSubtype="0"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0"/>
                                        </p:tgtEl>
                                        <p:attrNameLst>
                                          <p:attrName>style.visibility</p:attrName>
                                        </p:attrNameLst>
                                      </p:cBhvr>
                                      <p:to>
                                        <p:strVal val="visible"/>
                                      </p:to>
                                    </p:set>
                                    <p:animEffect transition="in" filter="fade">
                                      <p:cBhvr>
                                        <p:cTn id="73" dur="500"/>
                                        <p:tgtEl>
                                          <p:spTgt spid="1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500"/>
                                        <p:tgtEl>
                                          <p:spTgt spid="15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par>
                                <p:cTn id="83" presetID="10" presetClass="entr" presetSubtype="0" fill="hold"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fade">
                                      <p:cBhvr>
                                        <p:cTn id="85" dur="500"/>
                                        <p:tgtEl>
                                          <p:spTgt spid="8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par>
                                <p:cTn id="89" presetID="10" presetClass="entr" presetSubtype="0"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500"/>
                                        <p:tgtEl>
                                          <p:spTgt spid="84"/>
                                        </p:tgtEl>
                                      </p:cBhvr>
                                    </p:animEffect>
                                  </p:childTnLst>
                                </p:cTn>
                              </p:par>
                              <p:par>
                                <p:cTn id="95" presetID="10" presetClass="entr" presetSubtype="0" fill="hold"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500"/>
                                        <p:tgtEl>
                                          <p:spTgt spid="85"/>
                                        </p:tgtEl>
                                      </p:cBhvr>
                                    </p:animEffect>
                                  </p:childTnLst>
                                </p:cTn>
                              </p:par>
                              <p:par>
                                <p:cTn id="98" presetID="10" presetClass="entr" presetSubtype="0" fill="hold"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0" grpId="0"/>
      <p:bldP spid="111" grpId="0" animBg="1"/>
      <p:bldP spid="112" grpId="0"/>
      <p:bldP spid="27" grpId="0"/>
      <p:bldP spid="120" grpId="0"/>
      <p:bldP spid="118" grpId="0"/>
      <p:bldP spid="94" grpId="0"/>
      <p:bldP spid="157" grpId="0"/>
      <p:bldP spid="56" grpId="0"/>
      <p:bldP spid="35" grpId="0" animBg="1"/>
      <p:bldP spid="36" grpId="0"/>
      <p:bldP spid="71" grpId="0" animBg="1"/>
      <p:bldP spid="72" grpId="0"/>
      <p:bldP spid="74" grpId="0"/>
      <p:bldP spid="79" grpId="0" animBg="1"/>
      <p:bldP spid="80"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Battles</a:t>
            </a:r>
          </a:p>
        </p:txBody>
      </p:sp>
      <p:sp>
        <p:nvSpPr>
          <p:cNvPr id="3" name="Content Placeholder 2"/>
          <p:cNvSpPr>
            <a:spLocks noGrp="1"/>
          </p:cNvSpPr>
          <p:nvPr>
            <p:ph sz="quarter" idx="1"/>
          </p:nvPr>
        </p:nvSpPr>
        <p:spPr/>
        <p:txBody>
          <a:bodyPr/>
          <a:lstStyle/>
          <a:p>
            <a:r>
              <a:rPr lang="en-US" sz="2000" dirty="0"/>
              <a:t>Battles will be much simpler than they are in the actual games. Each Pokémon has a single type (fire, water, rock). Each move (attack) is a single type. </a:t>
            </a:r>
          </a:p>
          <a:p>
            <a:pPr lvl="1"/>
            <a:r>
              <a:rPr lang="en-US" sz="1600" dirty="0"/>
              <a:t>The </a:t>
            </a:r>
            <a:r>
              <a:rPr lang="en-US" sz="1600" b="1" u="sng" dirty="0"/>
              <a:t>pokemon map</a:t>
            </a:r>
            <a:r>
              <a:rPr lang="en-US" sz="1600" dirty="0"/>
              <a:t> specifies the Pokémon  type. </a:t>
            </a:r>
          </a:p>
          <a:p>
            <a:pPr lvl="1"/>
            <a:r>
              <a:rPr lang="en-US" sz="1600" dirty="0"/>
              <a:t>The </a:t>
            </a:r>
            <a:r>
              <a:rPr lang="en-US" sz="1600" b="1" u="sng" dirty="0"/>
              <a:t>move map</a:t>
            </a:r>
            <a:r>
              <a:rPr lang="en-US" sz="1600" dirty="0"/>
              <a:t> specifies the move type. (For example "flamethrower" is move type "fire" and </a:t>
            </a:r>
            <a:r>
              <a:rPr lang="en-US" sz="1600" dirty="0" err="1"/>
              <a:t>Charmander</a:t>
            </a:r>
            <a:r>
              <a:rPr lang="en-US" sz="1600" dirty="0"/>
              <a:t> uses "fire", hence </a:t>
            </a:r>
            <a:r>
              <a:rPr lang="en-US" sz="1600" dirty="0" err="1"/>
              <a:t>Charmander</a:t>
            </a:r>
            <a:r>
              <a:rPr lang="en-US" sz="1600" dirty="0"/>
              <a:t> can attack using a "flamethrower".)</a:t>
            </a:r>
          </a:p>
          <a:p>
            <a:pPr lvl="1"/>
            <a:r>
              <a:rPr lang="en-US" sz="1600" dirty="0"/>
              <a:t>The </a:t>
            </a:r>
            <a:r>
              <a:rPr lang="en-US" sz="1600" b="1" u="sng" dirty="0"/>
              <a:t>effectivities map</a:t>
            </a:r>
            <a:r>
              <a:rPr lang="en-US" sz="1600" dirty="0"/>
              <a:t> specifies which move types are more effective.  (For example, water is super effective against fire.)</a:t>
            </a:r>
          </a:p>
          <a:p>
            <a:pPr lvl="1"/>
            <a:r>
              <a:rPr lang="en-US" sz="1600" dirty="0"/>
              <a:t>The </a:t>
            </a:r>
            <a:r>
              <a:rPr lang="en-US" sz="1600" b="1" u="sng" dirty="0"/>
              <a:t>ineffectivities map</a:t>
            </a:r>
            <a:r>
              <a:rPr lang="en-US" sz="1600" dirty="0"/>
              <a:t> specifies which move types are less effective. (For example, fire is not very effective against water.)</a:t>
            </a:r>
          </a:p>
          <a:p>
            <a:pPr lvl="1"/>
            <a:r>
              <a:rPr lang="en-US" sz="1600" dirty="0"/>
              <a:t>Any move type that is neither strong nor weak against a Pokémon of a certain type is considered effective.  (For example, rock is regularly effective against water because it has no advantage or disadvantage against it.)</a:t>
            </a:r>
          </a:p>
          <a:p>
            <a:r>
              <a:rPr lang="en-US" sz="2000" dirty="0"/>
              <a:t>In a single battle, two Pokémon are chosen, and each Pokémon chooses one move to attack the other one with. Whichever Pokémon attacks with the more effective move wins the battle. If the two moves have equal effectiveness, then the battle ends in a tie.</a:t>
            </a:r>
          </a:p>
        </p:txBody>
      </p:sp>
      <p:sp>
        <p:nvSpPr>
          <p:cNvPr id="4" name="Footer Placeholder 3"/>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Tree>
    <p:extLst>
      <p:ext uri="{BB962C8B-B14F-4D97-AF65-F5344CB8AC3E}">
        <p14:creationId xmlns:p14="http://schemas.microsoft.com/office/powerpoint/2010/main" val="39470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Charmander</a:t>
            </a:r>
            <a:r>
              <a:rPr lang="en-US" sz="3200" dirty="0"/>
              <a:t>: flamethrower </a:t>
            </a:r>
            <a:r>
              <a:rPr lang="en-US" sz="3200" dirty="0" err="1"/>
              <a:t>Squirtle</a:t>
            </a:r>
            <a:r>
              <a:rPr lang="en-US" sz="3200" dirty="0"/>
              <a:t>: </a:t>
            </a:r>
            <a:r>
              <a:rPr lang="en-US" sz="3200" dirty="0" err="1"/>
              <a:t>water_gun</a:t>
            </a:r>
            <a:endParaRPr lang="en-US" sz="3200" dirty="0"/>
          </a:p>
        </p:txBody>
      </p:sp>
      <p:sp>
        <p:nvSpPr>
          <p:cNvPr id="4" name="Footer Placeholder 3"/>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
        <p:nvSpPr>
          <p:cNvPr id="6" name="TextBox 5"/>
          <p:cNvSpPr txBox="1"/>
          <p:nvPr/>
        </p:nvSpPr>
        <p:spPr>
          <a:xfrm>
            <a:off x="658368" y="1295400"/>
            <a:ext cx="8778240" cy="369332"/>
          </a:xfrm>
          <a:prstGeom prst="rect">
            <a:avLst/>
          </a:prstGeom>
          <a:noFill/>
        </p:spPr>
        <p:txBody>
          <a:bodyPr wrap="square" rtlCol="0">
            <a:spAutoFit/>
          </a:bodyPr>
          <a:lstStyle/>
          <a:p>
            <a:pPr marL="342900" indent="-342900">
              <a:spcAft>
                <a:spcPts val="800"/>
              </a:spcAft>
              <a:buFont typeface="+mj-lt"/>
              <a:buAutoNum type="arabicPeriod"/>
            </a:pPr>
            <a:r>
              <a:rPr lang="en-US" dirty="0" err="1">
                <a:solidFill>
                  <a:prstClr val="black"/>
                </a:solidFill>
              </a:rPr>
              <a:t>Charmander</a:t>
            </a:r>
            <a:r>
              <a:rPr lang="en-US" dirty="0">
                <a:solidFill>
                  <a:prstClr val="black"/>
                </a:solidFill>
              </a:rPr>
              <a:t> is a Pokémon of type fire.</a:t>
            </a:r>
          </a:p>
        </p:txBody>
      </p:sp>
      <p:sp>
        <p:nvSpPr>
          <p:cNvPr id="7" name="TextBox 6"/>
          <p:cNvSpPr txBox="1"/>
          <p:nvPr/>
        </p:nvSpPr>
        <p:spPr>
          <a:xfrm>
            <a:off x="5647862" y="1295400"/>
            <a:ext cx="4410538"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pokemon map (</a:t>
            </a:r>
            <a:r>
              <a:rPr lang="en-US" dirty="0" err="1">
                <a:solidFill>
                  <a:srgbClr val="FF0000"/>
                </a:solidFill>
                <a:latin typeface="Comic Sans MS" panose="030F0702030302020204" pitchFamily="66" charset="0"/>
              </a:rPr>
              <a:t>Charmander</a:t>
            </a:r>
            <a:r>
              <a:rPr lang="en-US" dirty="0">
                <a:solidFill>
                  <a:srgbClr val="FF0000"/>
                </a:solidFill>
                <a:latin typeface="Comic Sans MS" panose="030F0702030302020204" pitchFamily="66" charset="0"/>
              </a:rPr>
              <a:t> -&gt; fire)</a:t>
            </a:r>
          </a:p>
        </p:txBody>
      </p:sp>
      <p:sp>
        <p:nvSpPr>
          <p:cNvPr id="8" name="TextBox 7"/>
          <p:cNvSpPr txBox="1"/>
          <p:nvPr/>
        </p:nvSpPr>
        <p:spPr>
          <a:xfrm>
            <a:off x="5647862" y="1676400"/>
            <a:ext cx="4410538"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pokemon map (</a:t>
            </a:r>
            <a:r>
              <a:rPr lang="en-US" dirty="0" err="1">
                <a:solidFill>
                  <a:srgbClr val="FF0000"/>
                </a:solidFill>
                <a:latin typeface="Comic Sans MS" panose="030F0702030302020204" pitchFamily="66" charset="0"/>
              </a:rPr>
              <a:t>Squirtle</a:t>
            </a:r>
            <a:r>
              <a:rPr lang="en-US" dirty="0">
                <a:solidFill>
                  <a:srgbClr val="FF0000"/>
                </a:solidFill>
                <a:latin typeface="Comic Sans MS" panose="030F0702030302020204" pitchFamily="66" charset="0"/>
              </a:rPr>
              <a:t> -&gt; water)</a:t>
            </a:r>
          </a:p>
        </p:txBody>
      </p:sp>
      <p:sp>
        <p:nvSpPr>
          <p:cNvPr id="9" name="TextBox 8"/>
          <p:cNvSpPr txBox="1"/>
          <p:nvPr/>
        </p:nvSpPr>
        <p:spPr>
          <a:xfrm>
            <a:off x="5647862" y="2362200"/>
            <a:ext cx="4972514"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moves map (flamethrower -&gt; fire)</a:t>
            </a:r>
          </a:p>
        </p:txBody>
      </p:sp>
      <p:sp>
        <p:nvSpPr>
          <p:cNvPr id="11" name="TextBox 10"/>
          <p:cNvSpPr txBox="1"/>
          <p:nvPr/>
        </p:nvSpPr>
        <p:spPr>
          <a:xfrm>
            <a:off x="5647861" y="3288268"/>
            <a:ext cx="5154457"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ineffectivities map (fire -&gt; </a:t>
            </a:r>
            <a:r>
              <a:rPr lang="en-US" dirty="0" err="1">
                <a:solidFill>
                  <a:srgbClr val="FF0000"/>
                </a:solidFill>
                <a:latin typeface="Comic Sans MS" panose="030F0702030302020204" pitchFamily="66" charset="0"/>
              </a:rPr>
              <a:t>rock,fire,water</a:t>
            </a:r>
            <a:r>
              <a:rPr lang="en-US" dirty="0">
                <a:solidFill>
                  <a:srgbClr val="FF0000"/>
                </a:solidFill>
                <a:latin typeface="Comic Sans MS" panose="030F0702030302020204" pitchFamily="66" charset="0"/>
              </a:rPr>
              <a:t>)</a:t>
            </a:r>
          </a:p>
        </p:txBody>
      </p:sp>
      <p:sp>
        <p:nvSpPr>
          <p:cNvPr id="12" name="TextBox 11"/>
          <p:cNvSpPr txBox="1"/>
          <p:nvPr/>
        </p:nvSpPr>
        <p:spPr>
          <a:xfrm>
            <a:off x="5647860" y="4733488"/>
            <a:ext cx="5154457"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effectivities map (water-&gt; </a:t>
            </a:r>
            <a:r>
              <a:rPr lang="en-US" dirty="0" err="1">
                <a:solidFill>
                  <a:srgbClr val="FF0000"/>
                </a:solidFill>
                <a:latin typeface="Comic Sans MS" panose="030F0702030302020204" pitchFamily="66" charset="0"/>
              </a:rPr>
              <a:t>ground,rock,fire</a:t>
            </a:r>
            <a:r>
              <a:rPr lang="en-US" dirty="0">
                <a:solidFill>
                  <a:srgbClr val="FF0000"/>
                </a:solidFill>
                <a:latin typeface="Comic Sans MS" panose="030F0702030302020204" pitchFamily="66" charset="0"/>
              </a:rPr>
              <a:t>)</a:t>
            </a:r>
          </a:p>
        </p:txBody>
      </p:sp>
      <p:sp>
        <p:nvSpPr>
          <p:cNvPr id="13" name="TextBox 12"/>
          <p:cNvSpPr txBox="1"/>
          <p:nvPr/>
        </p:nvSpPr>
        <p:spPr>
          <a:xfrm>
            <a:off x="5647860" y="5038288"/>
            <a:ext cx="5154456"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ineffectivities map (water-&gt; </a:t>
            </a:r>
            <a:r>
              <a:rPr lang="en-US" dirty="0" err="1">
                <a:solidFill>
                  <a:srgbClr val="FF0000"/>
                </a:solidFill>
                <a:latin typeface="Comic Sans MS" panose="030F0702030302020204" pitchFamily="66" charset="0"/>
              </a:rPr>
              <a:t>water,grass</a:t>
            </a:r>
            <a:r>
              <a:rPr lang="en-US" dirty="0">
                <a:solidFill>
                  <a:srgbClr val="FF0000"/>
                </a:solidFill>
                <a:latin typeface="Comic Sans MS" panose="030F0702030302020204" pitchFamily="66" charset="0"/>
              </a:rPr>
              <a:t>)</a:t>
            </a:r>
          </a:p>
        </p:txBody>
      </p:sp>
      <p:sp>
        <p:nvSpPr>
          <p:cNvPr id="14" name="TextBox 13"/>
          <p:cNvSpPr txBox="1"/>
          <p:nvPr/>
        </p:nvSpPr>
        <p:spPr>
          <a:xfrm>
            <a:off x="658368" y="1684333"/>
            <a:ext cx="8778240" cy="369332"/>
          </a:xfrm>
          <a:prstGeom prst="rect">
            <a:avLst/>
          </a:prstGeom>
          <a:noFill/>
        </p:spPr>
        <p:txBody>
          <a:bodyPr wrap="square" rtlCol="0">
            <a:spAutoFit/>
          </a:bodyPr>
          <a:lstStyle/>
          <a:p>
            <a:pPr marL="342900" indent="-342900">
              <a:spcAft>
                <a:spcPts val="800"/>
              </a:spcAft>
              <a:buFont typeface="+mj-lt"/>
              <a:buAutoNum type="arabicPeriod" startAt="2"/>
            </a:pPr>
            <a:r>
              <a:rPr lang="en-US" dirty="0" err="1">
                <a:solidFill>
                  <a:prstClr val="black"/>
                </a:solidFill>
              </a:rPr>
              <a:t>Squirtle</a:t>
            </a:r>
            <a:r>
              <a:rPr lang="en-US" dirty="0">
                <a:solidFill>
                  <a:prstClr val="black"/>
                </a:solidFill>
              </a:rPr>
              <a:t> a Pokémon of type water.</a:t>
            </a:r>
          </a:p>
        </p:txBody>
      </p:sp>
      <p:sp>
        <p:nvSpPr>
          <p:cNvPr id="15" name="TextBox 14"/>
          <p:cNvSpPr txBox="1"/>
          <p:nvPr/>
        </p:nvSpPr>
        <p:spPr>
          <a:xfrm>
            <a:off x="658368" y="2042214"/>
            <a:ext cx="8778240" cy="369332"/>
          </a:xfrm>
          <a:prstGeom prst="rect">
            <a:avLst/>
          </a:prstGeom>
          <a:noFill/>
        </p:spPr>
        <p:txBody>
          <a:bodyPr wrap="square" rtlCol="0">
            <a:spAutoFit/>
          </a:bodyPr>
          <a:lstStyle/>
          <a:p>
            <a:pPr marL="342900" indent="-342900">
              <a:spcAft>
                <a:spcPts val="800"/>
              </a:spcAft>
              <a:buFont typeface="+mj-lt"/>
              <a:buAutoNum type="arabicPeriod" startAt="3"/>
            </a:pPr>
            <a:r>
              <a:rPr lang="en-US" dirty="0">
                <a:solidFill>
                  <a:prstClr val="black"/>
                </a:solidFill>
              </a:rPr>
              <a:t>In the battle, </a:t>
            </a:r>
            <a:r>
              <a:rPr lang="en-US" dirty="0" err="1">
                <a:solidFill>
                  <a:prstClr val="black"/>
                </a:solidFill>
              </a:rPr>
              <a:t>Charmander</a:t>
            </a:r>
            <a:r>
              <a:rPr lang="en-US" dirty="0">
                <a:solidFill>
                  <a:prstClr val="black"/>
                </a:solidFill>
              </a:rPr>
              <a:t> uses flamethrower (fire) and </a:t>
            </a:r>
            <a:r>
              <a:rPr lang="en-US" dirty="0" err="1">
                <a:solidFill>
                  <a:prstClr val="black"/>
                </a:solidFill>
              </a:rPr>
              <a:t>Squirtle</a:t>
            </a:r>
            <a:r>
              <a:rPr lang="en-US" dirty="0">
                <a:solidFill>
                  <a:prstClr val="black"/>
                </a:solidFill>
              </a:rPr>
              <a:t> uses </a:t>
            </a:r>
            <a:r>
              <a:rPr lang="en-US" dirty="0" err="1">
                <a:solidFill>
                  <a:prstClr val="black"/>
                </a:solidFill>
              </a:rPr>
              <a:t>water_gun</a:t>
            </a:r>
            <a:r>
              <a:rPr lang="en-US" dirty="0">
                <a:solidFill>
                  <a:prstClr val="black"/>
                </a:solidFill>
              </a:rPr>
              <a:t> (water).</a:t>
            </a:r>
          </a:p>
        </p:txBody>
      </p:sp>
      <p:sp>
        <p:nvSpPr>
          <p:cNvPr id="16" name="TextBox 15"/>
          <p:cNvSpPr txBox="1"/>
          <p:nvPr/>
        </p:nvSpPr>
        <p:spPr>
          <a:xfrm>
            <a:off x="658368" y="2687766"/>
            <a:ext cx="8778240" cy="646331"/>
          </a:xfrm>
          <a:prstGeom prst="rect">
            <a:avLst/>
          </a:prstGeom>
          <a:noFill/>
        </p:spPr>
        <p:txBody>
          <a:bodyPr wrap="square" rtlCol="0">
            <a:spAutoFit/>
          </a:bodyPr>
          <a:lstStyle/>
          <a:p>
            <a:pPr marL="342900" indent="-342900">
              <a:spcAft>
                <a:spcPts val="800"/>
              </a:spcAft>
              <a:buFont typeface="+mj-lt"/>
              <a:buAutoNum type="arabicPeriod" startAt="4"/>
            </a:pPr>
            <a:r>
              <a:rPr lang="en-US" i="1" dirty="0">
                <a:solidFill>
                  <a:prstClr val="black"/>
                </a:solidFill>
              </a:rPr>
              <a:t>Fire</a:t>
            </a:r>
            <a:r>
              <a:rPr lang="en-US" dirty="0">
                <a:solidFill>
                  <a:prstClr val="black"/>
                </a:solidFill>
              </a:rPr>
              <a:t> type moves are effective against </a:t>
            </a:r>
            <a:r>
              <a:rPr lang="en-US" i="1" dirty="0">
                <a:solidFill>
                  <a:prstClr val="black"/>
                </a:solidFill>
              </a:rPr>
              <a:t>bug, grass</a:t>
            </a:r>
            <a:r>
              <a:rPr lang="en-US" dirty="0">
                <a:solidFill>
                  <a:prstClr val="black"/>
                </a:solidFill>
              </a:rPr>
              <a:t> and </a:t>
            </a:r>
            <a:r>
              <a:rPr lang="en-US" i="1" dirty="0">
                <a:solidFill>
                  <a:prstClr val="black"/>
                </a:solidFill>
              </a:rPr>
              <a:t>ice</a:t>
            </a:r>
            <a:r>
              <a:rPr lang="en-US" dirty="0">
                <a:solidFill>
                  <a:prstClr val="black"/>
                </a:solidFill>
              </a:rPr>
              <a:t>, but are ineffective against </a:t>
            </a:r>
            <a:r>
              <a:rPr lang="en-US" i="1" dirty="0">
                <a:solidFill>
                  <a:prstClr val="black"/>
                </a:solidFill>
              </a:rPr>
              <a:t>rock</a:t>
            </a:r>
            <a:r>
              <a:rPr lang="en-US" dirty="0">
                <a:solidFill>
                  <a:prstClr val="black"/>
                </a:solidFill>
              </a:rPr>
              <a:t>, </a:t>
            </a:r>
            <a:r>
              <a:rPr lang="en-US" i="1" dirty="0">
                <a:solidFill>
                  <a:prstClr val="black"/>
                </a:solidFill>
              </a:rPr>
              <a:t>fire</a:t>
            </a:r>
            <a:r>
              <a:rPr lang="en-US" dirty="0">
                <a:solidFill>
                  <a:prstClr val="black"/>
                </a:solidFill>
              </a:rPr>
              <a:t>, and </a:t>
            </a:r>
            <a:r>
              <a:rPr lang="en-US" i="1" dirty="0">
                <a:solidFill>
                  <a:prstClr val="black"/>
                </a:solidFill>
              </a:rPr>
              <a:t>water</a:t>
            </a:r>
            <a:r>
              <a:rPr lang="en-US" dirty="0">
                <a:solidFill>
                  <a:prstClr val="black"/>
                </a:solidFill>
              </a:rPr>
              <a:t>.</a:t>
            </a:r>
          </a:p>
        </p:txBody>
      </p:sp>
      <p:sp>
        <p:nvSpPr>
          <p:cNvPr id="17" name="TextBox 16"/>
          <p:cNvSpPr txBox="1"/>
          <p:nvPr/>
        </p:nvSpPr>
        <p:spPr>
          <a:xfrm>
            <a:off x="658368" y="3713469"/>
            <a:ext cx="8778240" cy="646331"/>
          </a:xfrm>
          <a:prstGeom prst="rect">
            <a:avLst/>
          </a:prstGeom>
          <a:noFill/>
        </p:spPr>
        <p:txBody>
          <a:bodyPr wrap="square" rtlCol="0">
            <a:spAutoFit/>
          </a:bodyPr>
          <a:lstStyle/>
          <a:p>
            <a:pPr marL="342900" indent="-342900">
              <a:spcAft>
                <a:spcPts val="800"/>
              </a:spcAft>
              <a:buFont typeface="+mj-lt"/>
              <a:buAutoNum type="arabicPeriod" startAt="5"/>
            </a:pPr>
            <a:r>
              <a:rPr lang="en-US" dirty="0">
                <a:solidFill>
                  <a:prstClr val="black"/>
                </a:solidFill>
              </a:rPr>
              <a:t>Hence, </a:t>
            </a:r>
            <a:r>
              <a:rPr lang="en-US" dirty="0" err="1">
                <a:solidFill>
                  <a:prstClr val="black"/>
                </a:solidFill>
              </a:rPr>
              <a:t>Charmander</a:t>
            </a:r>
            <a:r>
              <a:rPr lang="en-US" dirty="0">
                <a:solidFill>
                  <a:prstClr val="black"/>
                </a:solidFill>
              </a:rPr>
              <a:t> (of type </a:t>
            </a:r>
            <a:r>
              <a:rPr lang="en-US" i="1" dirty="0">
                <a:solidFill>
                  <a:prstClr val="black"/>
                </a:solidFill>
              </a:rPr>
              <a:t>fire</a:t>
            </a:r>
            <a:r>
              <a:rPr lang="en-US" dirty="0">
                <a:solidFill>
                  <a:prstClr val="black"/>
                </a:solidFill>
              </a:rPr>
              <a:t>) using a flamethrower (fire) is </a:t>
            </a:r>
            <a:r>
              <a:rPr lang="en-US" b="1" u="sng" dirty="0">
                <a:solidFill>
                  <a:prstClr val="black"/>
                </a:solidFill>
              </a:rPr>
              <a:t>ineffective</a:t>
            </a:r>
            <a:r>
              <a:rPr lang="en-US" dirty="0">
                <a:solidFill>
                  <a:prstClr val="black"/>
                </a:solidFill>
              </a:rPr>
              <a:t> against </a:t>
            </a:r>
            <a:r>
              <a:rPr lang="en-US" dirty="0" err="1">
                <a:solidFill>
                  <a:prstClr val="black"/>
                </a:solidFill>
              </a:rPr>
              <a:t>Squirtle</a:t>
            </a:r>
            <a:r>
              <a:rPr lang="en-US" dirty="0">
                <a:solidFill>
                  <a:prstClr val="black"/>
                </a:solidFill>
              </a:rPr>
              <a:t> (of type </a:t>
            </a:r>
            <a:r>
              <a:rPr lang="en-US" i="1" dirty="0">
                <a:solidFill>
                  <a:prstClr val="black"/>
                </a:solidFill>
              </a:rPr>
              <a:t>water</a:t>
            </a:r>
            <a:r>
              <a:rPr lang="en-US" dirty="0">
                <a:solidFill>
                  <a:prstClr val="black"/>
                </a:solidFill>
              </a:rPr>
              <a:t>) using a </a:t>
            </a:r>
            <a:r>
              <a:rPr lang="en-US" dirty="0" err="1">
                <a:solidFill>
                  <a:prstClr val="black"/>
                </a:solidFill>
              </a:rPr>
              <a:t>water_gun</a:t>
            </a:r>
            <a:r>
              <a:rPr lang="en-US" dirty="0">
                <a:solidFill>
                  <a:prstClr val="black"/>
                </a:solidFill>
              </a:rPr>
              <a:t> (water)</a:t>
            </a:r>
          </a:p>
        </p:txBody>
      </p:sp>
      <p:sp>
        <p:nvSpPr>
          <p:cNvPr id="18" name="TextBox 17"/>
          <p:cNvSpPr txBox="1"/>
          <p:nvPr/>
        </p:nvSpPr>
        <p:spPr>
          <a:xfrm>
            <a:off x="658368" y="4359021"/>
            <a:ext cx="8778240" cy="646331"/>
          </a:xfrm>
          <a:prstGeom prst="rect">
            <a:avLst/>
          </a:prstGeom>
          <a:noFill/>
        </p:spPr>
        <p:txBody>
          <a:bodyPr wrap="square" rtlCol="0">
            <a:spAutoFit/>
          </a:bodyPr>
          <a:lstStyle/>
          <a:p>
            <a:pPr marL="342900" indent="-342900">
              <a:spcAft>
                <a:spcPts val="800"/>
              </a:spcAft>
              <a:buFont typeface="+mj-lt"/>
              <a:buAutoNum type="arabicPeriod" startAt="6"/>
            </a:pPr>
            <a:r>
              <a:rPr lang="en-US" i="1" dirty="0">
                <a:solidFill>
                  <a:prstClr val="black"/>
                </a:solidFill>
              </a:rPr>
              <a:t>Water</a:t>
            </a:r>
            <a:r>
              <a:rPr lang="en-US" dirty="0">
                <a:solidFill>
                  <a:prstClr val="black"/>
                </a:solidFill>
              </a:rPr>
              <a:t> type moves are effective against </a:t>
            </a:r>
            <a:r>
              <a:rPr lang="en-US" i="1" dirty="0">
                <a:solidFill>
                  <a:prstClr val="black"/>
                </a:solidFill>
              </a:rPr>
              <a:t>ground</a:t>
            </a:r>
            <a:r>
              <a:rPr lang="en-US" dirty="0">
                <a:solidFill>
                  <a:prstClr val="black"/>
                </a:solidFill>
              </a:rPr>
              <a:t>, </a:t>
            </a:r>
            <a:r>
              <a:rPr lang="en-US" i="1" dirty="0">
                <a:solidFill>
                  <a:prstClr val="black"/>
                </a:solidFill>
              </a:rPr>
              <a:t>rock</a:t>
            </a:r>
            <a:r>
              <a:rPr lang="en-US" dirty="0">
                <a:solidFill>
                  <a:prstClr val="black"/>
                </a:solidFill>
              </a:rPr>
              <a:t>, and </a:t>
            </a:r>
            <a:r>
              <a:rPr lang="en-US" i="1" dirty="0">
                <a:solidFill>
                  <a:prstClr val="black"/>
                </a:solidFill>
              </a:rPr>
              <a:t>fire</a:t>
            </a:r>
            <a:r>
              <a:rPr lang="en-US" dirty="0">
                <a:solidFill>
                  <a:prstClr val="black"/>
                </a:solidFill>
              </a:rPr>
              <a:t>, but are ineffective against </a:t>
            </a:r>
            <a:r>
              <a:rPr lang="en-US" i="1" dirty="0">
                <a:solidFill>
                  <a:prstClr val="black"/>
                </a:solidFill>
              </a:rPr>
              <a:t>water</a:t>
            </a:r>
            <a:r>
              <a:rPr lang="en-US" dirty="0">
                <a:solidFill>
                  <a:prstClr val="black"/>
                </a:solidFill>
              </a:rPr>
              <a:t> and </a:t>
            </a:r>
            <a:r>
              <a:rPr lang="en-US" i="1" dirty="0">
                <a:solidFill>
                  <a:prstClr val="black"/>
                </a:solidFill>
              </a:rPr>
              <a:t>grass</a:t>
            </a:r>
            <a:r>
              <a:rPr lang="en-US" dirty="0">
                <a:solidFill>
                  <a:prstClr val="black"/>
                </a:solidFill>
              </a:rPr>
              <a:t>.</a:t>
            </a:r>
          </a:p>
        </p:txBody>
      </p:sp>
      <p:sp>
        <p:nvSpPr>
          <p:cNvPr id="19" name="TextBox 18"/>
          <p:cNvSpPr txBox="1"/>
          <p:nvPr/>
        </p:nvSpPr>
        <p:spPr>
          <a:xfrm>
            <a:off x="658368" y="5479644"/>
            <a:ext cx="8778240" cy="646331"/>
          </a:xfrm>
          <a:prstGeom prst="rect">
            <a:avLst/>
          </a:prstGeom>
          <a:noFill/>
        </p:spPr>
        <p:txBody>
          <a:bodyPr wrap="square" rtlCol="0">
            <a:spAutoFit/>
          </a:bodyPr>
          <a:lstStyle/>
          <a:p>
            <a:pPr marL="342900" indent="-342900">
              <a:spcAft>
                <a:spcPts val="800"/>
              </a:spcAft>
              <a:buFont typeface="+mj-lt"/>
              <a:buAutoNum type="arabicPeriod" startAt="7"/>
            </a:pPr>
            <a:r>
              <a:rPr lang="en-US" dirty="0">
                <a:solidFill>
                  <a:prstClr val="black"/>
                </a:solidFill>
              </a:rPr>
              <a:t>Hence, </a:t>
            </a:r>
            <a:r>
              <a:rPr lang="en-US" dirty="0" err="1">
                <a:solidFill>
                  <a:prstClr val="black"/>
                </a:solidFill>
              </a:rPr>
              <a:t>Squirtle</a:t>
            </a:r>
            <a:r>
              <a:rPr lang="en-US" dirty="0">
                <a:solidFill>
                  <a:prstClr val="black"/>
                </a:solidFill>
              </a:rPr>
              <a:t> (of type water) using a </a:t>
            </a:r>
            <a:r>
              <a:rPr lang="en-US" dirty="0" err="1">
                <a:solidFill>
                  <a:prstClr val="black"/>
                </a:solidFill>
              </a:rPr>
              <a:t>water_gun</a:t>
            </a:r>
            <a:r>
              <a:rPr lang="en-US" dirty="0">
                <a:solidFill>
                  <a:prstClr val="black"/>
                </a:solidFill>
              </a:rPr>
              <a:t> (water) is </a:t>
            </a:r>
            <a:r>
              <a:rPr lang="en-US" b="1" u="sng" dirty="0">
                <a:solidFill>
                  <a:prstClr val="black"/>
                </a:solidFill>
              </a:rPr>
              <a:t>effective</a:t>
            </a:r>
            <a:r>
              <a:rPr lang="en-US" dirty="0">
                <a:solidFill>
                  <a:prstClr val="black"/>
                </a:solidFill>
              </a:rPr>
              <a:t> against </a:t>
            </a:r>
            <a:r>
              <a:rPr lang="en-US" dirty="0" err="1">
                <a:solidFill>
                  <a:prstClr val="black"/>
                </a:solidFill>
              </a:rPr>
              <a:t>Charmander</a:t>
            </a:r>
            <a:r>
              <a:rPr lang="en-US" dirty="0">
                <a:solidFill>
                  <a:prstClr val="black"/>
                </a:solidFill>
              </a:rPr>
              <a:t> (of type fire).</a:t>
            </a:r>
          </a:p>
        </p:txBody>
      </p:sp>
      <p:sp>
        <p:nvSpPr>
          <p:cNvPr id="20" name="TextBox 19"/>
          <p:cNvSpPr txBox="1"/>
          <p:nvPr/>
        </p:nvSpPr>
        <p:spPr>
          <a:xfrm>
            <a:off x="658368" y="6135470"/>
            <a:ext cx="8778240" cy="646331"/>
          </a:xfrm>
          <a:prstGeom prst="rect">
            <a:avLst/>
          </a:prstGeom>
          <a:noFill/>
        </p:spPr>
        <p:txBody>
          <a:bodyPr wrap="square" rtlCol="0">
            <a:spAutoFit/>
          </a:bodyPr>
          <a:lstStyle/>
          <a:p>
            <a:pPr marL="342900" indent="-342900">
              <a:spcAft>
                <a:spcPts val="800"/>
              </a:spcAft>
              <a:buFont typeface="+mj-lt"/>
              <a:buAutoNum type="arabicPeriod" startAt="8"/>
            </a:pPr>
            <a:r>
              <a:rPr lang="en-US" dirty="0">
                <a:solidFill>
                  <a:prstClr val="black"/>
                </a:solidFill>
              </a:rPr>
              <a:t>Because </a:t>
            </a:r>
            <a:r>
              <a:rPr lang="en-US" dirty="0" err="1">
                <a:solidFill>
                  <a:prstClr val="black"/>
                </a:solidFill>
              </a:rPr>
              <a:t>Charmander's</a:t>
            </a:r>
            <a:r>
              <a:rPr lang="en-US" dirty="0">
                <a:solidFill>
                  <a:prstClr val="black"/>
                </a:solidFill>
              </a:rPr>
              <a:t> move was ineffective and </a:t>
            </a:r>
            <a:r>
              <a:rPr lang="en-US" dirty="0" err="1">
                <a:solidFill>
                  <a:prstClr val="black"/>
                </a:solidFill>
              </a:rPr>
              <a:t>Squirtle's</a:t>
            </a:r>
            <a:r>
              <a:rPr lang="en-US" dirty="0">
                <a:solidFill>
                  <a:prstClr val="black"/>
                </a:solidFill>
              </a:rPr>
              <a:t> move was effective, </a:t>
            </a:r>
            <a:r>
              <a:rPr lang="en-US" dirty="0" err="1">
                <a:solidFill>
                  <a:prstClr val="black"/>
                </a:solidFill>
              </a:rPr>
              <a:t>Squirtle</a:t>
            </a:r>
            <a:r>
              <a:rPr lang="en-US" dirty="0">
                <a:solidFill>
                  <a:prstClr val="black"/>
                </a:solidFill>
              </a:rPr>
              <a:t> wins the battle.</a:t>
            </a:r>
          </a:p>
        </p:txBody>
      </p:sp>
      <p:sp>
        <p:nvSpPr>
          <p:cNvPr id="10" name="TextBox 9"/>
          <p:cNvSpPr txBox="1"/>
          <p:nvPr/>
        </p:nvSpPr>
        <p:spPr>
          <a:xfrm>
            <a:off x="5647861" y="2983468"/>
            <a:ext cx="4972515" cy="369332"/>
          </a:xfrm>
          <a:prstGeom prst="rect">
            <a:avLst/>
          </a:prstGeom>
          <a:noFill/>
        </p:spPr>
        <p:txBody>
          <a:bodyPr wrap="square" rtlCol="0">
            <a:spAutoFit/>
          </a:bodyPr>
          <a:lstStyle/>
          <a:p>
            <a:r>
              <a:rPr lang="en-US" dirty="0">
                <a:solidFill>
                  <a:srgbClr val="FF0000"/>
                </a:solidFill>
                <a:latin typeface="Comic Sans MS" panose="030F0702030302020204" pitchFamily="66" charset="0"/>
              </a:rPr>
              <a:t>effectivities map (fire -&gt; </a:t>
            </a:r>
            <a:r>
              <a:rPr lang="en-US" dirty="0" err="1">
                <a:solidFill>
                  <a:srgbClr val="FF0000"/>
                </a:solidFill>
                <a:latin typeface="Comic Sans MS" panose="030F0702030302020204" pitchFamily="66" charset="0"/>
              </a:rPr>
              <a:t>bug,grass,ice</a:t>
            </a:r>
            <a:r>
              <a:rPr lang="en-US"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80983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7D66-58D7-4C5F-8BA9-9B8FC1061FA3}"/>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C175B622-F56A-4B21-BE00-B94EAEA6393E}"/>
              </a:ext>
            </a:extLst>
          </p:cNvPr>
          <p:cNvSpPr>
            <a:spLocks noGrp="1"/>
          </p:cNvSpPr>
          <p:nvPr>
            <p:ph sz="quarter" idx="1"/>
          </p:nvPr>
        </p:nvSpPr>
        <p:spPr>
          <a:xfrm>
            <a:off x="524655" y="1295401"/>
            <a:ext cx="10268263" cy="5454359"/>
          </a:xfrm>
        </p:spPr>
        <p:txBody>
          <a:bodyPr/>
          <a:lstStyle/>
          <a:p>
            <a:r>
              <a:rPr lang="en-US" sz="2000" dirty="0"/>
              <a:t>Your </a:t>
            </a:r>
            <a:r>
              <a:rPr lang="en-US" sz="2000" b="1" u="sng" dirty="0"/>
              <a:t>Set</a:t>
            </a:r>
            <a:r>
              <a:rPr lang="en-US" sz="2000" dirty="0"/>
              <a:t> class inherits from the </a:t>
            </a:r>
            <a:r>
              <a:rPr lang="en-US" sz="2000" b="1" dirty="0" err="1"/>
              <a:t>SetInterface</a:t>
            </a:r>
            <a:r>
              <a:rPr lang="en-US" sz="2000" dirty="0"/>
              <a:t> class (</a:t>
            </a:r>
            <a:r>
              <a:rPr lang="en-US" sz="2000" dirty="0" err="1"/>
              <a:t>SetInterface.h</a:t>
            </a:r>
            <a:r>
              <a:rPr lang="en-US" sz="2000" dirty="0"/>
              <a:t>).</a:t>
            </a:r>
          </a:p>
          <a:p>
            <a:pPr lvl="1"/>
            <a:r>
              <a:rPr lang="en-US" sz="1800" dirty="0"/>
              <a:t>Implements </a:t>
            </a:r>
            <a:r>
              <a:rPr lang="en-US" sz="1800" dirty="0" err="1"/>
              <a:t>SetInterface</a:t>
            </a:r>
            <a:r>
              <a:rPr lang="en-US" sz="1800" dirty="0"/>
              <a:t> virtual functions.</a:t>
            </a:r>
          </a:p>
          <a:p>
            <a:pPr lvl="1">
              <a:spcBef>
                <a:spcPts val="200"/>
              </a:spcBef>
            </a:pPr>
            <a:r>
              <a:rPr lang="en-US" sz="1800" dirty="0"/>
              <a:t>No duplicates in Set container.</a:t>
            </a:r>
          </a:p>
          <a:p>
            <a:pPr lvl="1">
              <a:spcBef>
                <a:spcPts val="200"/>
              </a:spcBef>
            </a:pPr>
            <a:r>
              <a:rPr lang="en-US" sz="1800" dirty="0"/>
              <a:t>toString() returns ordered elements (in-order traversal.)</a:t>
            </a:r>
          </a:p>
          <a:p>
            <a:r>
              <a:rPr lang="en-US" sz="2000" dirty="0"/>
              <a:t>Your </a:t>
            </a:r>
            <a:r>
              <a:rPr lang="en-US" sz="2000" b="1" u="sng" dirty="0"/>
              <a:t>HashMap</a:t>
            </a:r>
            <a:r>
              <a:rPr lang="en-US" sz="2000" dirty="0"/>
              <a:t> class inherits from the </a:t>
            </a:r>
            <a:r>
              <a:rPr lang="en-US" sz="2000" b="1" dirty="0"/>
              <a:t>HashMapInterface</a:t>
            </a:r>
            <a:r>
              <a:rPr lang="en-US" sz="2000" dirty="0"/>
              <a:t> class (</a:t>
            </a:r>
            <a:r>
              <a:rPr lang="en-US" sz="2000" dirty="0" err="1"/>
              <a:t>HashMapInterface.h</a:t>
            </a:r>
            <a:r>
              <a:rPr lang="en-US" sz="2000" dirty="0"/>
              <a:t>).</a:t>
            </a:r>
          </a:p>
          <a:p>
            <a:pPr lvl="1"/>
            <a:r>
              <a:rPr lang="en-US" sz="1800" dirty="0"/>
              <a:t>Implements </a:t>
            </a:r>
            <a:r>
              <a:rPr lang="en-US" sz="1800" dirty="0" err="1"/>
              <a:t>HashMapInterface</a:t>
            </a:r>
            <a:r>
              <a:rPr lang="en-US" sz="1800" dirty="0"/>
              <a:t> virtual functions.</a:t>
            </a:r>
          </a:p>
          <a:p>
            <a:pPr lvl="1">
              <a:spcBef>
                <a:spcPts val="200"/>
              </a:spcBef>
            </a:pPr>
            <a:r>
              <a:rPr lang="en-US" sz="1800" dirty="0"/>
              <a:t>Dynamically allocate the array for your hash table.</a:t>
            </a:r>
          </a:p>
          <a:p>
            <a:pPr lvl="2">
              <a:spcBef>
                <a:spcPts val="200"/>
              </a:spcBef>
            </a:pPr>
            <a:r>
              <a:rPr lang="en-US" sz="1600" dirty="0"/>
              <a:t>Use </a:t>
            </a:r>
            <a:r>
              <a:rPr lang="en-US" sz="1600" b="1" dirty="0"/>
              <a:t>DEFAULT_MAP_HASH_TABLE_SIZE</a:t>
            </a:r>
            <a:r>
              <a:rPr lang="en-US" sz="1600" dirty="0"/>
              <a:t> as the initial hash table size.</a:t>
            </a:r>
          </a:p>
          <a:p>
            <a:pPr lvl="1">
              <a:spcBef>
                <a:spcPts val="200"/>
              </a:spcBef>
            </a:pPr>
            <a:r>
              <a:rPr lang="en-US" sz="1800" dirty="0"/>
              <a:t>Implements operator[ ] (index operator) to return value reference.</a:t>
            </a:r>
          </a:p>
          <a:p>
            <a:pPr lvl="2">
              <a:spcBef>
                <a:spcPts val="200"/>
              </a:spcBef>
            </a:pPr>
            <a:r>
              <a:rPr lang="en-US" sz="1600" dirty="0"/>
              <a:t>Use a string hash function for accessing data (</a:t>
            </a:r>
            <a:r>
              <a:rPr lang="en-US" sz="1600" b="1" i="1" dirty="0"/>
              <a:t>HASH_CONSTANT</a:t>
            </a:r>
            <a:r>
              <a:rPr lang="en-US" sz="1600" dirty="0"/>
              <a:t> = 3).</a:t>
            </a:r>
          </a:p>
          <a:p>
            <a:pPr lvl="2">
              <a:spcBef>
                <a:spcPts val="200"/>
              </a:spcBef>
            </a:pPr>
            <a:r>
              <a:rPr lang="en-US" sz="1600" dirty="0"/>
              <a:t>Use quadratic probing for collision resolution.</a:t>
            </a:r>
          </a:p>
          <a:p>
            <a:r>
              <a:rPr lang="en-US" sz="2000" dirty="0"/>
              <a:t>Use HashMap's to store:</a:t>
            </a:r>
          </a:p>
          <a:p>
            <a:pPr lvl="1"/>
            <a:r>
              <a:rPr lang="en-US" sz="1800" dirty="0"/>
              <a:t>Use a </a:t>
            </a:r>
            <a:r>
              <a:rPr lang="en-US" sz="1800" b="1" dirty="0">
                <a:latin typeface="Consolas" panose="020B0609020204030204" pitchFamily="49" charset="0"/>
              </a:rPr>
              <a:t>HashMap&lt;</a:t>
            </a:r>
            <a:r>
              <a:rPr lang="en-US" sz="1800" b="1" dirty="0" err="1">
                <a:latin typeface="Consolas" panose="020B0609020204030204" pitchFamily="49" charset="0"/>
              </a:rPr>
              <a:t>string,string</a:t>
            </a:r>
            <a:r>
              <a:rPr lang="en-US" sz="1800" b="1" dirty="0">
                <a:latin typeface="Consolas" panose="020B0609020204030204" pitchFamily="49" charset="0"/>
              </a:rPr>
              <a:t>&gt;</a:t>
            </a:r>
            <a:r>
              <a:rPr lang="en-US" sz="1800" dirty="0"/>
              <a:t> for Pokémon and Move.</a:t>
            </a:r>
          </a:p>
          <a:p>
            <a:pPr lvl="1">
              <a:spcBef>
                <a:spcPts val="200"/>
              </a:spcBef>
            </a:pPr>
            <a:r>
              <a:rPr lang="en-US" sz="1800" dirty="0"/>
              <a:t>Use a </a:t>
            </a:r>
            <a:r>
              <a:rPr lang="en-US" sz="1800" b="1" dirty="0">
                <a:latin typeface="Consolas" panose="020B0609020204030204" pitchFamily="49" charset="0"/>
              </a:rPr>
              <a:t>HashMap&lt;</a:t>
            </a:r>
            <a:r>
              <a:rPr lang="en-US" sz="1800" b="1" dirty="0" err="1">
                <a:latin typeface="Consolas" panose="020B0609020204030204" pitchFamily="49" charset="0"/>
              </a:rPr>
              <a:t>string,Set</a:t>
            </a:r>
            <a:r>
              <a:rPr lang="en-US" sz="1800" b="1" dirty="0">
                <a:latin typeface="Consolas" panose="020B0609020204030204" pitchFamily="49" charset="0"/>
              </a:rPr>
              <a:t>&lt;string&gt;&gt;</a:t>
            </a:r>
            <a:r>
              <a:rPr lang="en-US" sz="1800" dirty="0"/>
              <a:t> for Efficiency and Inefficiency.</a:t>
            </a:r>
          </a:p>
          <a:p>
            <a:r>
              <a:rPr lang="en-US" sz="2000" dirty="0"/>
              <a:t>Report results of each battle.</a:t>
            </a:r>
          </a:p>
        </p:txBody>
      </p:sp>
      <p:sp>
        <p:nvSpPr>
          <p:cNvPr id="4" name="Footer Placeholder 3">
            <a:extLst>
              <a:ext uri="{FF2B5EF4-FFF2-40B4-BE49-F238E27FC236}">
                <a16:creationId xmlns:a16="http://schemas.microsoft.com/office/drawing/2014/main" id="{4BFBDB88-3758-4AAF-AFA3-DDFE83985AF8}"/>
              </a:ext>
            </a:extLst>
          </p:cNvPr>
          <p:cNvSpPr>
            <a:spLocks noGrp="1"/>
          </p:cNvSpPr>
          <p:nvPr>
            <p:ph type="ftr" sz="quarter" idx="11"/>
          </p:nvPr>
        </p:nvSpPr>
        <p:spPr/>
        <p:txBody>
          <a:bodyPr/>
          <a:lstStyle/>
          <a:p>
            <a:pPr>
              <a:defRPr/>
            </a:pPr>
            <a:r>
              <a:rPr lang="en-US"/>
              <a:t>Pokemon (33)</a:t>
            </a:r>
            <a:endParaRPr lang="en-US" dirty="0"/>
          </a:p>
        </p:txBody>
      </p:sp>
      <p:sp>
        <p:nvSpPr>
          <p:cNvPr id="5" name="Slide Number Placeholder 4">
            <a:extLst>
              <a:ext uri="{FF2B5EF4-FFF2-40B4-BE49-F238E27FC236}">
                <a16:creationId xmlns:a16="http://schemas.microsoft.com/office/drawing/2014/main" id="{1AEF6C11-DFAD-4F23-B042-D838B1C595B8}"/>
              </a:ext>
            </a:extLst>
          </p:cNvPr>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Tree>
    <p:extLst>
      <p:ext uri="{BB962C8B-B14F-4D97-AF65-F5344CB8AC3E}">
        <p14:creationId xmlns:p14="http://schemas.microsoft.com/office/powerpoint/2010/main" val="7337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A2DD-0FF0-4286-A58A-ADD979B023A2}"/>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a16="http://schemas.microsoft.com/office/drawing/2014/main" id="{547D2E4D-FAE9-47A5-941C-F139F1AD3DE2}"/>
              </a:ext>
            </a:extLst>
          </p:cNvPr>
          <p:cNvSpPr>
            <a:spLocks noGrp="1"/>
          </p:cNvSpPr>
          <p:nvPr>
            <p:ph sz="quarter" idx="1"/>
          </p:nvPr>
        </p:nvSpPr>
        <p:spPr/>
        <p:txBody>
          <a:bodyPr/>
          <a:lstStyle/>
          <a:p>
            <a:r>
              <a:rPr lang="en-US" b="1" dirty="0"/>
              <a:t>Step 1</a:t>
            </a:r>
            <a:r>
              <a:rPr lang="en-US" dirty="0"/>
              <a:t> - Design and implement a </a:t>
            </a:r>
            <a:r>
              <a:rPr lang="en-US" b="1" i="1" dirty="0"/>
              <a:t>Set</a:t>
            </a:r>
            <a:r>
              <a:rPr lang="en-US" dirty="0"/>
              <a:t> class that inherits from the </a:t>
            </a:r>
            <a:r>
              <a:rPr lang="en-US" dirty="0" err="1"/>
              <a:t>SetInterface.h</a:t>
            </a:r>
            <a:r>
              <a:rPr lang="en-US" dirty="0"/>
              <a:t> interface class.</a:t>
            </a:r>
          </a:p>
          <a:p>
            <a:r>
              <a:rPr lang="en-US" dirty="0"/>
              <a:t>Use any of the following methods in creating your Set class:</a:t>
            </a:r>
          </a:p>
          <a:p>
            <a:pPr marL="625475" lvl="1" indent="-258763">
              <a:buSzPct val="100000"/>
              <a:buFont typeface="+mj-lt"/>
              <a:buAutoNum type="arabicPeriod"/>
            </a:pPr>
            <a:r>
              <a:rPr lang="en-US" dirty="0"/>
              <a:t>Create a Set class that adapts your BST.</a:t>
            </a:r>
          </a:p>
          <a:p>
            <a:pPr lvl="2"/>
            <a:r>
              <a:rPr lang="en-US" dirty="0"/>
              <a:t>Adjust your BST toString() method to return elements in sorted (infix) order.</a:t>
            </a:r>
          </a:p>
          <a:p>
            <a:pPr marL="682625" lvl="1" indent="-315913">
              <a:buSzPct val="100000"/>
              <a:buFont typeface="+mj-lt"/>
              <a:buAutoNum type="arabicPeriod"/>
            </a:pPr>
            <a:r>
              <a:rPr lang="en-US" dirty="0"/>
              <a:t>Or create a Set class using your LinkedList class.</a:t>
            </a:r>
          </a:p>
          <a:p>
            <a:pPr lvl="2"/>
            <a:r>
              <a:rPr lang="en-US" dirty="0"/>
              <a:t>Add an </a:t>
            </a:r>
            <a:r>
              <a:rPr lang="en-US" dirty="0" err="1"/>
              <a:t>addNode</a:t>
            </a:r>
            <a:r>
              <a:rPr lang="en-US" dirty="0"/>
              <a:t>(const T&amp;) function to your linked list class that inserts a node (if not duplicate) at ascending position.</a:t>
            </a:r>
          </a:p>
          <a:p>
            <a:pPr lvl="2"/>
            <a:r>
              <a:rPr lang="en-US" dirty="0"/>
              <a:t>Be sure to eliminate duplicates and insert in sorted order.</a:t>
            </a:r>
          </a:p>
          <a:p>
            <a:r>
              <a:rPr lang="en-US" dirty="0"/>
              <a:t>Unit test the functionality of your Set implementation.</a:t>
            </a:r>
          </a:p>
          <a:p>
            <a:pPr lvl="1"/>
            <a:r>
              <a:rPr lang="en-US" sz="1800" dirty="0"/>
              <a:t>Insertion is in-order and removes duplicates.</a:t>
            </a:r>
          </a:p>
          <a:p>
            <a:pPr lvl="1"/>
            <a:r>
              <a:rPr lang="en-US" sz="1800" dirty="0"/>
              <a:t>Verify no memory leaks.</a:t>
            </a:r>
            <a:endParaRPr lang="en-US" dirty="0"/>
          </a:p>
          <a:p>
            <a:endParaRPr lang="en-US" dirty="0"/>
          </a:p>
        </p:txBody>
      </p:sp>
      <p:sp>
        <p:nvSpPr>
          <p:cNvPr id="4" name="Footer Placeholder 3">
            <a:extLst>
              <a:ext uri="{FF2B5EF4-FFF2-40B4-BE49-F238E27FC236}">
                <a16:creationId xmlns:a16="http://schemas.microsoft.com/office/drawing/2014/main" id="{8C629CEB-3752-4DAF-A985-25D2E4E1ADF1}"/>
              </a:ext>
            </a:extLst>
          </p:cNvPr>
          <p:cNvSpPr>
            <a:spLocks noGrp="1"/>
          </p:cNvSpPr>
          <p:nvPr>
            <p:ph type="ftr" sz="quarter" idx="11"/>
          </p:nvPr>
        </p:nvSpPr>
        <p:spPr/>
        <p:txBody>
          <a:bodyPr/>
          <a:lstStyle/>
          <a:p>
            <a:pPr>
              <a:defRPr/>
            </a:pPr>
            <a:r>
              <a:rPr lang="en-US"/>
              <a:t>Pokemon (33)</a:t>
            </a:r>
            <a:endParaRPr lang="en-US" dirty="0"/>
          </a:p>
        </p:txBody>
      </p:sp>
      <p:sp>
        <p:nvSpPr>
          <p:cNvPr id="5" name="Slide Number Placeholder 4">
            <a:extLst>
              <a:ext uri="{FF2B5EF4-FFF2-40B4-BE49-F238E27FC236}">
                <a16:creationId xmlns:a16="http://schemas.microsoft.com/office/drawing/2014/main" id="{4246215D-ACFB-4CBC-AC4C-7019AF122104}"/>
              </a:ext>
            </a:extLst>
          </p:cNvPr>
          <p:cNvSpPr>
            <a:spLocks noGrp="1"/>
          </p:cNvSpPr>
          <p:nvPr>
            <p:ph type="sldNum" sz="quarter" idx="12"/>
          </p:nvPr>
        </p:nvSpPr>
        <p:spPr/>
        <p:txBody>
          <a:bodyPr/>
          <a:lstStyle/>
          <a:p>
            <a:pPr>
              <a:defRPr/>
            </a:pPr>
            <a:fld id="{0D7B5496-982B-480A-8085-B08F2CA91C21}" type="slidenum">
              <a:rPr lang="en-US" smtClean="0"/>
              <a:pPr>
                <a:defRPr/>
              </a:pPr>
              <a:t>16</a:t>
            </a:fld>
            <a:endParaRPr lang="en-US" dirty="0"/>
          </a:p>
        </p:txBody>
      </p:sp>
    </p:spTree>
    <p:extLst>
      <p:ext uri="{BB962C8B-B14F-4D97-AF65-F5344CB8AC3E}">
        <p14:creationId xmlns:p14="http://schemas.microsoft.com/office/powerpoint/2010/main" val="31693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A2DD-0FF0-4286-A58A-ADD979B023A2}"/>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547D2E4D-FAE9-47A5-941C-F139F1AD3DE2}"/>
              </a:ext>
            </a:extLst>
          </p:cNvPr>
          <p:cNvSpPr>
            <a:spLocks noGrp="1"/>
          </p:cNvSpPr>
          <p:nvPr>
            <p:ph sz="quarter" idx="1"/>
          </p:nvPr>
        </p:nvSpPr>
        <p:spPr/>
        <p:txBody>
          <a:bodyPr/>
          <a:lstStyle/>
          <a:p>
            <a:r>
              <a:rPr lang="en-US" b="1" dirty="0"/>
              <a:t>Step 2</a:t>
            </a:r>
            <a:r>
              <a:rPr lang="en-US" dirty="0"/>
              <a:t> - Design and implement a </a:t>
            </a:r>
            <a:r>
              <a:rPr lang="en-US" b="1" u="sng" dirty="0"/>
              <a:t>HashMap</a:t>
            </a:r>
            <a:r>
              <a:rPr lang="en-US" dirty="0"/>
              <a:t> class that inherits from the </a:t>
            </a:r>
            <a:r>
              <a:rPr lang="en-US" dirty="0" err="1"/>
              <a:t>HashMapInterface.h</a:t>
            </a:r>
            <a:r>
              <a:rPr lang="en-US" dirty="0"/>
              <a:t> interface class.</a:t>
            </a:r>
          </a:p>
          <a:p>
            <a:pPr lvl="1"/>
            <a:r>
              <a:rPr lang="en-US" dirty="0"/>
              <a:t>Dynamically allocated array for your hash table.</a:t>
            </a:r>
          </a:p>
          <a:p>
            <a:pPr lvl="2"/>
            <a:r>
              <a:rPr lang="en-US" dirty="0"/>
              <a:t>Resize the hash table when the load factor exceeds 75%.</a:t>
            </a:r>
          </a:p>
          <a:p>
            <a:pPr lvl="2"/>
            <a:r>
              <a:rPr lang="en-US" dirty="0"/>
              <a:t>Verify that your set implementation has a deep copy constructor, assignment operator, and destructor.</a:t>
            </a:r>
          </a:p>
          <a:p>
            <a:pPr lvl="2">
              <a:spcBef>
                <a:spcPts val="400"/>
              </a:spcBef>
            </a:pPr>
            <a:r>
              <a:rPr lang="en-US" dirty="0"/>
              <a:t>Use DEFAULT_MAP_HASH_TABLE_SIZE as the initial hash table size.</a:t>
            </a:r>
          </a:p>
          <a:p>
            <a:pPr lvl="1">
              <a:spcBef>
                <a:spcPts val="200"/>
              </a:spcBef>
            </a:pPr>
            <a:r>
              <a:rPr lang="en-US" dirty="0"/>
              <a:t>Implement operator[ ] (index operator) to return value reference.</a:t>
            </a:r>
          </a:p>
          <a:p>
            <a:pPr lvl="2">
              <a:spcBef>
                <a:spcPts val="200"/>
              </a:spcBef>
            </a:pPr>
            <a:r>
              <a:rPr lang="en-US" dirty="0"/>
              <a:t>Use a string hash function for accessing data (</a:t>
            </a:r>
            <a:r>
              <a:rPr lang="en-US" b="1" i="1" dirty="0"/>
              <a:t>HASH_CONSTANT</a:t>
            </a:r>
            <a:r>
              <a:rPr lang="en-US" dirty="0"/>
              <a:t> = 3).</a:t>
            </a:r>
          </a:p>
          <a:p>
            <a:pPr lvl="2">
              <a:spcBef>
                <a:spcPts val="400"/>
              </a:spcBef>
            </a:pPr>
            <a:r>
              <a:rPr lang="en-US" dirty="0"/>
              <a:t>Use quadratic probing for collision resolution.</a:t>
            </a:r>
          </a:p>
          <a:p>
            <a:pPr lvl="2">
              <a:spcBef>
                <a:spcPts val="400"/>
              </a:spcBef>
            </a:pPr>
            <a:r>
              <a:rPr lang="en-US" dirty="0"/>
              <a:t>Use "long </a:t>
            </a:r>
            <a:r>
              <a:rPr lang="en-US" dirty="0" err="1"/>
              <a:t>long</a:t>
            </a:r>
            <a:r>
              <a:rPr lang="en-US" dirty="0"/>
              <a:t>" data type in calculating your string hash to avoid data type overflow.</a:t>
            </a:r>
          </a:p>
          <a:p>
            <a:pPr lvl="2">
              <a:spcBef>
                <a:spcPts val="400"/>
              </a:spcBef>
            </a:pPr>
            <a:r>
              <a:rPr lang="en-US" dirty="0"/>
              <a:t>DO NOT USE THE POW FUNCTION.</a:t>
            </a:r>
          </a:p>
          <a:p>
            <a:pPr lvl="2">
              <a:spcBef>
                <a:spcPts val="400"/>
              </a:spcBef>
            </a:pPr>
            <a:r>
              <a:rPr lang="en-US" dirty="0"/>
              <a:t>Return a "size_t" hash index.</a:t>
            </a:r>
          </a:p>
          <a:p>
            <a:r>
              <a:rPr lang="en-US" dirty="0"/>
              <a:t>Unit test the functionality of your HashMap implementation.</a:t>
            </a:r>
          </a:p>
        </p:txBody>
      </p:sp>
      <p:sp>
        <p:nvSpPr>
          <p:cNvPr id="4" name="Footer Placeholder 3">
            <a:extLst>
              <a:ext uri="{FF2B5EF4-FFF2-40B4-BE49-F238E27FC236}">
                <a16:creationId xmlns:a16="http://schemas.microsoft.com/office/drawing/2014/main" id="{8C629CEB-3752-4DAF-A985-25D2E4E1ADF1}"/>
              </a:ext>
            </a:extLst>
          </p:cNvPr>
          <p:cNvSpPr>
            <a:spLocks noGrp="1"/>
          </p:cNvSpPr>
          <p:nvPr>
            <p:ph type="ftr" sz="quarter" idx="11"/>
          </p:nvPr>
        </p:nvSpPr>
        <p:spPr/>
        <p:txBody>
          <a:bodyPr/>
          <a:lstStyle/>
          <a:p>
            <a:pPr>
              <a:defRPr/>
            </a:pPr>
            <a:r>
              <a:rPr lang="en-US"/>
              <a:t>Pokemon (33)</a:t>
            </a:r>
            <a:endParaRPr lang="en-US" dirty="0"/>
          </a:p>
        </p:txBody>
      </p:sp>
      <p:sp>
        <p:nvSpPr>
          <p:cNvPr id="5" name="Slide Number Placeholder 4">
            <a:extLst>
              <a:ext uri="{FF2B5EF4-FFF2-40B4-BE49-F238E27FC236}">
                <a16:creationId xmlns:a16="http://schemas.microsoft.com/office/drawing/2014/main" id="{4246215D-ACFB-4CBC-AC4C-7019AF122104}"/>
              </a:ext>
            </a:extLst>
          </p:cNvPr>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spTree>
    <p:extLst>
      <p:ext uri="{BB962C8B-B14F-4D97-AF65-F5344CB8AC3E}">
        <p14:creationId xmlns:p14="http://schemas.microsoft.com/office/powerpoint/2010/main" val="30877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A2DD-0FF0-4286-A58A-ADD979B023A2}"/>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547D2E4D-FAE9-47A5-941C-F139F1AD3DE2}"/>
              </a:ext>
            </a:extLst>
          </p:cNvPr>
          <p:cNvSpPr>
            <a:spLocks noGrp="1"/>
          </p:cNvSpPr>
          <p:nvPr>
            <p:ph sz="quarter" idx="1"/>
          </p:nvPr>
        </p:nvSpPr>
        <p:spPr/>
        <p:txBody>
          <a:bodyPr/>
          <a:lstStyle/>
          <a:p>
            <a:r>
              <a:rPr lang="en-US" b="1" dirty="0"/>
              <a:t>Step 3</a:t>
            </a:r>
            <a:r>
              <a:rPr lang="en-US" dirty="0"/>
              <a:t> - Populate pokemon, move, effectivities, and </a:t>
            </a:r>
            <a:r>
              <a:rPr lang="en-US" dirty="0" err="1"/>
              <a:t>ineffectiveties</a:t>
            </a:r>
            <a:r>
              <a:rPr lang="en-US" dirty="0"/>
              <a:t> maps.</a:t>
            </a:r>
          </a:p>
          <a:p>
            <a:pPr lvl="1"/>
            <a:r>
              <a:rPr lang="en-US" dirty="0"/>
              <a:t>Store each Pokémon type in a </a:t>
            </a:r>
            <a:r>
              <a:rPr lang="en-US" b="1" dirty="0">
                <a:latin typeface="Consolas" panose="020B0609020204030204" pitchFamily="49" charset="0"/>
              </a:rPr>
              <a:t>HashMap&lt;</a:t>
            </a:r>
            <a:r>
              <a:rPr lang="en-US" b="1" dirty="0" err="1">
                <a:latin typeface="Consolas" panose="020B0609020204030204" pitchFamily="49" charset="0"/>
              </a:rPr>
              <a:t>string,string</a:t>
            </a:r>
            <a:r>
              <a:rPr lang="en-US" b="1" dirty="0">
                <a:latin typeface="Consolas" panose="020B0609020204030204" pitchFamily="49" charset="0"/>
              </a:rPr>
              <a:t>&gt;</a:t>
            </a:r>
            <a:r>
              <a:rPr lang="en-US" dirty="0"/>
              <a:t>.</a:t>
            </a:r>
          </a:p>
          <a:p>
            <a:pPr lvl="1"/>
            <a:r>
              <a:rPr lang="en-US" dirty="0"/>
              <a:t>Store each move type in a </a:t>
            </a:r>
            <a:r>
              <a:rPr lang="en-US" b="1" dirty="0">
                <a:latin typeface="Consolas" panose="020B0609020204030204" pitchFamily="49" charset="0"/>
              </a:rPr>
              <a:t>HashMap&lt;</a:t>
            </a:r>
            <a:r>
              <a:rPr lang="en-US" b="1" dirty="0" err="1">
                <a:latin typeface="Consolas" panose="020B0609020204030204" pitchFamily="49" charset="0"/>
              </a:rPr>
              <a:t>string,string</a:t>
            </a:r>
            <a:r>
              <a:rPr lang="en-US" b="1" dirty="0">
                <a:latin typeface="Consolas" panose="020B0609020204030204" pitchFamily="49" charset="0"/>
              </a:rPr>
              <a:t>&gt;</a:t>
            </a:r>
            <a:r>
              <a:rPr lang="en-US" dirty="0"/>
              <a:t>.</a:t>
            </a:r>
          </a:p>
          <a:p>
            <a:pPr lvl="1"/>
            <a:r>
              <a:rPr lang="en-US" dirty="0"/>
              <a:t>Store effectivities in a </a:t>
            </a:r>
            <a:r>
              <a:rPr lang="en-US" b="1" dirty="0">
                <a:latin typeface="Consolas" panose="020B0609020204030204" pitchFamily="49" charset="0"/>
              </a:rPr>
              <a:t>HashMap&lt;</a:t>
            </a:r>
            <a:r>
              <a:rPr lang="en-US" b="1" dirty="0" err="1">
                <a:latin typeface="Consolas" panose="020B0609020204030204" pitchFamily="49" charset="0"/>
              </a:rPr>
              <a:t>string,Set</a:t>
            </a:r>
            <a:r>
              <a:rPr lang="en-US" b="1" dirty="0">
                <a:latin typeface="Consolas" panose="020B0609020204030204" pitchFamily="49" charset="0"/>
              </a:rPr>
              <a:t>&lt;string&gt;&gt;</a:t>
            </a:r>
            <a:r>
              <a:rPr lang="en-US" dirty="0"/>
              <a:t>.</a:t>
            </a:r>
          </a:p>
          <a:p>
            <a:pPr lvl="1"/>
            <a:r>
              <a:rPr lang="en-US" dirty="0"/>
              <a:t>Store ineffectivities in a </a:t>
            </a:r>
            <a:r>
              <a:rPr lang="en-US" b="1" dirty="0">
                <a:latin typeface="Consolas" panose="020B0609020204030204" pitchFamily="49" charset="0"/>
              </a:rPr>
              <a:t>HashMap&lt;</a:t>
            </a:r>
            <a:r>
              <a:rPr lang="en-US" b="1" dirty="0" err="1">
                <a:latin typeface="Consolas" panose="020B0609020204030204" pitchFamily="49" charset="0"/>
              </a:rPr>
              <a:t>string,Set</a:t>
            </a:r>
            <a:r>
              <a:rPr lang="en-US" b="1" dirty="0">
                <a:latin typeface="Consolas" panose="020B0609020204030204" pitchFamily="49" charset="0"/>
              </a:rPr>
              <a:t>&lt;string&gt;&gt;</a:t>
            </a:r>
            <a:r>
              <a:rPr lang="en-US" dirty="0"/>
              <a:t>.</a:t>
            </a:r>
          </a:p>
          <a:p>
            <a:r>
              <a:rPr lang="en-US" dirty="0"/>
              <a:t>Check to make sure you've correctly read in this information.</a:t>
            </a:r>
          </a:p>
        </p:txBody>
      </p:sp>
      <p:sp>
        <p:nvSpPr>
          <p:cNvPr id="4" name="Footer Placeholder 3">
            <a:extLst>
              <a:ext uri="{FF2B5EF4-FFF2-40B4-BE49-F238E27FC236}">
                <a16:creationId xmlns:a16="http://schemas.microsoft.com/office/drawing/2014/main" id="{8C629CEB-3752-4DAF-A985-25D2E4E1ADF1}"/>
              </a:ext>
            </a:extLst>
          </p:cNvPr>
          <p:cNvSpPr>
            <a:spLocks noGrp="1"/>
          </p:cNvSpPr>
          <p:nvPr>
            <p:ph type="ftr" sz="quarter" idx="11"/>
          </p:nvPr>
        </p:nvSpPr>
        <p:spPr/>
        <p:txBody>
          <a:bodyPr/>
          <a:lstStyle/>
          <a:p>
            <a:pPr>
              <a:defRPr/>
            </a:pPr>
            <a:r>
              <a:rPr lang="en-US"/>
              <a:t>Pokemon (33)</a:t>
            </a:r>
            <a:endParaRPr lang="en-US" dirty="0"/>
          </a:p>
        </p:txBody>
      </p:sp>
      <p:sp>
        <p:nvSpPr>
          <p:cNvPr id="5" name="Slide Number Placeholder 4">
            <a:extLst>
              <a:ext uri="{FF2B5EF4-FFF2-40B4-BE49-F238E27FC236}">
                <a16:creationId xmlns:a16="http://schemas.microsoft.com/office/drawing/2014/main" id="{4246215D-ACFB-4CBC-AC4C-7019AF122104}"/>
              </a:ext>
            </a:extLst>
          </p:cNvPr>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Tree>
    <p:extLst>
      <p:ext uri="{BB962C8B-B14F-4D97-AF65-F5344CB8AC3E}">
        <p14:creationId xmlns:p14="http://schemas.microsoft.com/office/powerpoint/2010/main" val="116974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A2DD-0FF0-4286-A58A-ADD979B023A2}"/>
              </a:ext>
            </a:extLst>
          </p:cNvPr>
          <p:cNvSpPr>
            <a:spLocks noGrp="1"/>
          </p:cNvSpPr>
          <p:nvPr>
            <p:ph type="title"/>
          </p:nvPr>
        </p:nvSpPr>
        <p:spPr/>
        <p:txBody>
          <a:bodyPr/>
          <a:lstStyle/>
          <a:p>
            <a:r>
              <a:rPr lang="en-US" dirty="0"/>
              <a:t>Step 4</a:t>
            </a:r>
          </a:p>
        </p:txBody>
      </p:sp>
      <p:sp>
        <p:nvSpPr>
          <p:cNvPr id="3" name="Content Placeholder 2">
            <a:extLst>
              <a:ext uri="{FF2B5EF4-FFF2-40B4-BE49-F238E27FC236}">
                <a16:creationId xmlns:a16="http://schemas.microsoft.com/office/drawing/2014/main" id="{547D2E4D-FAE9-47A5-941C-F139F1AD3DE2}"/>
              </a:ext>
            </a:extLst>
          </p:cNvPr>
          <p:cNvSpPr>
            <a:spLocks noGrp="1"/>
          </p:cNvSpPr>
          <p:nvPr>
            <p:ph sz="quarter" idx="1"/>
          </p:nvPr>
        </p:nvSpPr>
        <p:spPr>
          <a:xfrm>
            <a:off x="524655" y="1295401"/>
            <a:ext cx="9978067" cy="2286000"/>
          </a:xfrm>
        </p:spPr>
        <p:txBody>
          <a:bodyPr/>
          <a:lstStyle/>
          <a:p>
            <a:r>
              <a:rPr lang="en-US" b="1" dirty="0"/>
              <a:t>Step 4</a:t>
            </a:r>
            <a:r>
              <a:rPr lang="en-US" dirty="0"/>
              <a:t> - Implement the battle simulation.</a:t>
            </a:r>
          </a:p>
          <a:p>
            <a:pPr lvl="1"/>
            <a:r>
              <a:rPr lang="en-US" dirty="0"/>
              <a:t>For each battle, use two </a:t>
            </a:r>
            <a:r>
              <a:rPr lang="en-US" dirty="0" err="1"/>
              <a:t>Pokémons</a:t>
            </a:r>
            <a:r>
              <a:rPr lang="en-US" dirty="0"/>
              <a:t> and their moves.</a:t>
            </a:r>
          </a:p>
          <a:p>
            <a:pPr lvl="1"/>
            <a:r>
              <a:rPr lang="en-US" dirty="0"/>
              <a:t>Then check which move is the most effective against the other Pokémon and report the winner.</a:t>
            </a:r>
          </a:p>
          <a:p>
            <a:pPr lvl="1"/>
            <a:r>
              <a:rPr lang="en-US" dirty="0"/>
              <a:t>Hint: using the Set count member function, a battle winner can be determined as follows:</a:t>
            </a:r>
          </a:p>
        </p:txBody>
      </p:sp>
      <p:sp>
        <p:nvSpPr>
          <p:cNvPr id="4" name="Footer Placeholder 3">
            <a:extLst>
              <a:ext uri="{FF2B5EF4-FFF2-40B4-BE49-F238E27FC236}">
                <a16:creationId xmlns:a16="http://schemas.microsoft.com/office/drawing/2014/main" id="{8C629CEB-3752-4DAF-A985-25D2E4E1ADF1}"/>
              </a:ext>
            </a:extLst>
          </p:cNvPr>
          <p:cNvSpPr>
            <a:spLocks noGrp="1"/>
          </p:cNvSpPr>
          <p:nvPr>
            <p:ph type="ftr" sz="quarter" idx="11"/>
          </p:nvPr>
        </p:nvSpPr>
        <p:spPr/>
        <p:txBody>
          <a:bodyPr/>
          <a:lstStyle/>
          <a:p>
            <a:pPr>
              <a:defRPr/>
            </a:pPr>
            <a:r>
              <a:rPr lang="en-US"/>
              <a:t>Pokemon (33)</a:t>
            </a:r>
            <a:endParaRPr lang="en-US" dirty="0"/>
          </a:p>
        </p:txBody>
      </p:sp>
      <p:sp>
        <p:nvSpPr>
          <p:cNvPr id="5" name="Slide Number Placeholder 4">
            <a:extLst>
              <a:ext uri="{FF2B5EF4-FFF2-40B4-BE49-F238E27FC236}">
                <a16:creationId xmlns:a16="http://schemas.microsoft.com/office/drawing/2014/main" id="{4246215D-ACFB-4CBC-AC4C-7019AF122104}"/>
              </a:ext>
            </a:extLst>
          </p:cNvPr>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
        <p:nvSpPr>
          <p:cNvPr id="8" name="Rectangle 7">
            <a:extLst>
              <a:ext uri="{FF2B5EF4-FFF2-40B4-BE49-F238E27FC236}">
                <a16:creationId xmlns:a16="http://schemas.microsoft.com/office/drawing/2014/main" id="{2F943645-CB30-4583-8B84-1B4A3F80119C}"/>
              </a:ext>
            </a:extLst>
          </p:cNvPr>
          <p:cNvSpPr/>
          <p:nvPr/>
        </p:nvSpPr>
        <p:spPr>
          <a:xfrm>
            <a:off x="784871" y="3912276"/>
            <a:ext cx="9978067" cy="2308324"/>
          </a:xfrm>
          <a:prstGeom prst="rect">
            <a:avLst/>
          </a:prstGeom>
        </p:spPr>
        <p:txBody>
          <a:bodyPr wrap="square">
            <a:spAutoFit/>
          </a:bodyPr>
          <a:lstStyle/>
          <a:p>
            <a:r>
              <a:rPr lang="en-US" sz="1600" b="1" dirty="0">
                <a:latin typeface="Consolas" panose="020B0609020204030204" pitchFamily="49" charset="0"/>
              </a:rPr>
              <a:t>int </a:t>
            </a:r>
            <a:r>
              <a:rPr lang="en-US" sz="1600" b="1" dirty="0" err="1">
                <a:latin typeface="Consolas" panose="020B0609020204030204" pitchFamily="49" charset="0"/>
              </a:rPr>
              <a:t>damageAToB</a:t>
            </a:r>
            <a:r>
              <a:rPr lang="en-US" sz="1600" b="1" dirty="0">
                <a:latin typeface="Consolas" panose="020B0609020204030204" pitchFamily="49" charset="0"/>
              </a:rPr>
              <a:t> = effectivities[moves[</a:t>
            </a:r>
            <a:r>
              <a:rPr lang="en-US" sz="1600" b="1" dirty="0" err="1">
                <a:latin typeface="Consolas" panose="020B0609020204030204" pitchFamily="49" charset="0"/>
              </a:rPr>
              <a:t>pokemonA_attack</a:t>
            </a:r>
            <a:r>
              <a:rPr lang="en-US" sz="1600" b="1" dirty="0">
                <a:latin typeface="Consolas" panose="020B0609020204030204" pitchFamily="49" charset="0"/>
              </a:rPr>
              <a:t>]].count(</a:t>
            </a:r>
            <a:r>
              <a:rPr lang="en-US" sz="1600" b="1" dirty="0" err="1">
                <a:latin typeface="Consolas" panose="020B0609020204030204" pitchFamily="49" charset="0"/>
              </a:rPr>
              <a:t>pokemons</a:t>
            </a:r>
            <a:r>
              <a:rPr lang="en-US" sz="1600" b="1" dirty="0">
                <a:latin typeface="Consolas" panose="020B0609020204030204" pitchFamily="49" charset="0"/>
              </a:rPr>
              <a:t>[</a:t>
            </a:r>
            <a:r>
              <a:rPr lang="en-US" sz="1600" b="1" dirty="0" err="1">
                <a:latin typeface="Consolas" panose="020B0609020204030204" pitchFamily="49" charset="0"/>
              </a:rPr>
              <a:t>pokemonB</a:t>
            </a:r>
            <a:r>
              <a:rPr lang="en-US" sz="1600" b="1" dirty="0">
                <a:latin typeface="Consolas" panose="020B0609020204030204" pitchFamily="49" charset="0"/>
              </a:rPr>
              <a:t>])</a:t>
            </a:r>
          </a:p>
          <a:p>
            <a:r>
              <a:rPr lang="en-US" sz="1600" b="1" dirty="0">
                <a:latin typeface="Consolas" panose="020B0609020204030204" pitchFamily="49" charset="0"/>
              </a:rPr>
              <a:t>               - ineffectivities[moves[</a:t>
            </a:r>
            <a:r>
              <a:rPr lang="en-US" sz="1600" b="1" dirty="0" err="1">
                <a:latin typeface="Consolas" panose="020B0609020204030204" pitchFamily="49" charset="0"/>
              </a:rPr>
              <a:t>pokemonA_attack</a:t>
            </a:r>
            <a:r>
              <a:rPr lang="en-US" sz="1600" b="1" dirty="0">
                <a:latin typeface="Consolas" panose="020B0609020204030204" pitchFamily="49" charset="0"/>
              </a:rPr>
              <a:t>]].count(</a:t>
            </a:r>
            <a:r>
              <a:rPr lang="en-US" sz="1600" b="1" dirty="0" err="1">
                <a:latin typeface="Consolas" panose="020B0609020204030204" pitchFamily="49" charset="0"/>
              </a:rPr>
              <a:t>pokemons</a:t>
            </a:r>
            <a:r>
              <a:rPr lang="en-US" sz="1600" b="1" dirty="0">
                <a:latin typeface="Consolas" panose="020B0609020204030204" pitchFamily="49" charset="0"/>
              </a:rPr>
              <a:t>[</a:t>
            </a:r>
            <a:r>
              <a:rPr lang="en-US" sz="1600" b="1" dirty="0" err="1">
                <a:latin typeface="Consolas" panose="020B0609020204030204" pitchFamily="49" charset="0"/>
              </a:rPr>
              <a:t>pokemonB</a:t>
            </a:r>
            <a:r>
              <a:rPr lang="en-US" sz="1600" b="1" dirty="0">
                <a:latin typeface="Consolas" panose="020B0609020204030204" pitchFamily="49" charset="0"/>
              </a:rPr>
              <a:t>]);</a:t>
            </a:r>
          </a:p>
          <a:p>
            <a:endParaRPr lang="en-US" sz="1600" b="1" dirty="0">
              <a:latin typeface="Consolas" panose="020B0609020204030204" pitchFamily="49" charset="0"/>
            </a:endParaRPr>
          </a:p>
          <a:p>
            <a:r>
              <a:rPr lang="en-US" sz="1600" b="1" dirty="0">
                <a:latin typeface="Consolas" panose="020B0609020204030204" pitchFamily="49" charset="0"/>
              </a:rPr>
              <a:t>int </a:t>
            </a:r>
            <a:r>
              <a:rPr lang="en-US" sz="1600" b="1" dirty="0" err="1">
                <a:latin typeface="Consolas" panose="020B0609020204030204" pitchFamily="49" charset="0"/>
              </a:rPr>
              <a:t>damageBToA</a:t>
            </a:r>
            <a:r>
              <a:rPr lang="en-US" sz="1600" b="1" dirty="0">
                <a:latin typeface="Consolas" panose="020B0609020204030204" pitchFamily="49" charset="0"/>
              </a:rPr>
              <a:t> = effectivities[moves[</a:t>
            </a:r>
            <a:r>
              <a:rPr lang="en-US" sz="1600" b="1" dirty="0" err="1">
                <a:latin typeface="Consolas" panose="020B0609020204030204" pitchFamily="49" charset="0"/>
              </a:rPr>
              <a:t>pokemonB_attack</a:t>
            </a:r>
            <a:r>
              <a:rPr lang="en-US" sz="1600" b="1" dirty="0">
                <a:latin typeface="Consolas" panose="020B0609020204030204" pitchFamily="49" charset="0"/>
              </a:rPr>
              <a:t>]].count(</a:t>
            </a:r>
            <a:r>
              <a:rPr lang="en-US" sz="1600" b="1" dirty="0" err="1">
                <a:latin typeface="Consolas" panose="020B0609020204030204" pitchFamily="49" charset="0"/>
              </a:rPr>
              <a:t>pokemons</a:t>
            </a:r>
            <a:r>
              <a:rPr lang="en-US" sz="1600" b="1" dirty="0">
                <a:latin typeface="Consolas" panose="020B0609020204030204" pitchFamily="49" charset="0"/>
              </a:rPr>
              <a:t>[</a:t>
            </a:r>
            <a:r>
              <a:rPr lang="en-US" sz="1600" b="1" dirty="0" err="1">
                <a:latin typeface="Consolas" panose="020B0609020204030204" pitchFamily="49" charset="0"/>
              </a:rPr>
              <a:t>pokemonA</a:t>
            </a:r>
            <a:r>
              <a:rPr lang="en-US" sz="1600" b="1" dirty="0">
                <a:latin typeface="Consolas" panose="020B0609020204030204" pitchFamily="49" charset="0"/>
              </a:rPr>
              <a:t>])</a:t>
            </a:r>
          </a:p>
          <a:p>
            <a:r>
              <a:rPr lang="en-US" sz="1600" b="1" dirty="0">
                <a:latin typeface="Consolas" panose="020B0609020204030204" pitchFamily="49" charset="0"/>
              </a:rPr>
              <a:t>               - ineffectivities[moves[</a:t>
            </a:r>
            <a:r>
              <a:rPr lang="en-US" sz="1600" b="1" dirty="0" err="1">
                <a:latin typeface="Consolas" panose="020B0609020204030204" pitchFamily="49" charset="0"/>
              </a:rPr>
              <a:t>pokemonB_attack</a:t>
            </a:r>
            <a:r>
              <a:rPr lang="en-US" sz="1600" b="1" dirty="0">
                <a:latin typeface="Consolas" panose="020B0609020204030204" pitchFamily="49" charset="0"/>
              </a:rPr>
              <a:t>]].count(</a:t>
            </a:r>
            <a:r>
              <a:rPr lang="en-US" sz="1600" b="1" dirty="0" err="1">
                <a:latin typeface="Consolas" panose="020B0609020204030204" pitchFamily="49" charset="0"/>
              </a:rPr>
              <a:t>pokemons</a:t>
            </a:r>
            <a:r>
              <a:rPr lang="en-US" sz="1600" b="1" dirty="0">
                <a:latin typeface="Consolas" panose="020B0609020204030204" pitchFamily="49" charset="0"/>
              </a:rPr>
              <a:t>[</a:t>
            </a:r>
            <a:r>
              <a:rPr lang="en-US" sz="1600" b="1" dirty="0" err="1">
                <a:latin typeface="Consolas" panose="020B0609020204030204" pitchFamily="49" charset="0"/>
              </a:rPr>
              <a:t>pokemonA</a:t>
            </a:r>
            <a:r>
              <a:rPr lang="en-US" sz="1600" b="1" dirty="0">
                <a:latin typeface="Consolas" panose="020B0609020204030204" pitchFamily="49" charset="0"/>
              </a:rPr>
              <a:t>]);</a:t>
            </a:r>
          </a:p>
          <a:p>
            <a:endParaRPr lang="en-US" sz="1600" b="1" dirty="0">
              <a:latin typeface="Consolas" panose="020B0609020204030204" pitchFamily="49" charset="0"/>
            </a:endParaRPr>
          </a:p>
          <a:p>
            <a:r>
              <a:rPr lang="en-US" sz="1600" b="1" dirty="0">
                <a:latin typeface="Consolas" panose="020B0609020204030204" pitchFamily="49" charset="0"/>
              </a:rPr>
              <a:t>// If (</a:t>
            </a:r>
            <a:r>
              <a:rPr lang="en-US" sz="1600" b="1" dirty="0" err="1">
                <a:latin typeface="Consolas" panose="020B0609020204030204" pitchFamily="49" charset="0"/>
              </a:rPr>
              <a:t>damageAToB</a:t>
            </a:r>
            <a:r>
              <a:rPr lang="en-US" sz="1600" b="1" dirty="0">
                <a:latin typeface="Consolas" panose="020B0609020204030204" pitchFamily="49" charset="0"/>
              </a:rPr>
              <a:t> - </a:t>
            </a:r>
            <a:r>
              <a:rPr lang="en-US" sz="1600" b="1" dirty="0" err="1">
                <a:latin typeface="Consolas" panose="020B0609020204030204" pitchFamily="49" charset="0"/>
              </a:rPr>
              <a:t>damageBToA</a:t>
            </a:r>
            <a:r>
              <a:rPr lang="en-US" sz="1600" b="1" dirty="0">
                <a:latin typeface="Consolas" panose="020B0609020204030204" pitchFamily="49" charset="0"/>
              </a:rPr>
              <a:t>) is 0, then there is a tie.</a:t>
            </a:r>
          </a:p>
          <a:p>
            <a:r>
              <a:rPr lang="en-US" sz="1600" b="1" dirty="0">
                <a:latin typeface="Consolas" panose="020B0609020204030204" pitchFamily="49" charset="0"/>
              </a:rPr>
              <a:t>// If (</a:t>
            </a:r>
            <a:r>
              <a:rPr lang="en-US" sz="1600" b="1" dirty="0" err="1">
                <a:latin typeface="Consolas" panose="020B0609020204030204" pitchFamily="49" charset="0"/>
              </a:rPr>
              <a:t>damageAToB</a:t>
            </a:r>
            <a:r>
              <a:rPr lang="en-US" sz="1600" b="1" dirty="0">
                <a:latin typeface="Consolas" panose="020B0609020204030204" pitchFamily="49" charset="0"/>
              </a:rPr>
              <a:t> - </a:t>
            </a:r>
            <a:r>
              <a:rPr lang="en-US" sz="1600" b="1" dirty="0" err="1">
                <a:latin typeface="Consolas" panose="020B0609020204030204" pitchFamily="49" charset="0"/>
              </a:rPr>
              <a:t>damageBToA</a:t>
            </a:r>
            <a:r>
              <a:rPr lang="en-US" sz="1600" b="1" dirty="0">
                <a:latin typeface="Consolas" panose="020B0609020204030204" pitchFamily="49" charset="0"/>
              </a:rPr>
              <a:t>) &gt; 0, then </a:t>
            </a:r>
            <a:r>
              <a:rPr lang="en-US" sz="1600" b="1" dirty="0" err="1">
                <a:latin typeface="Consolas" panose="020B0609020204030204" pitchFamily="49" charset="0"/>
              </a:rPr>
              <a:t>pokemonA</a:t>
            </a:r>
            <a:r>
              <a:rPr lang="en-US" sz="1600" b="1" dirty="0">
                <a:latin typeface="Consolas" panose="020B0609020204030204" pitchFamily="49" charset="0"/>
              </a:rPr>
              <a:t> wins.</a:t>
            </a:r>
          </a:p>
          <a:p>
            <a:r>
              <a:rPr lang="en-US" sz="1600" b="1" dirty="0">
                <a:latin typeface="Consolas" panose="020B0609020204030204" pitchFamily="49" charset="0"/>
              </a:rPr>
              <a:t>// If (</a:t>
            </a:r>
            <a:r>
              <a:rPr lang="en-US" sz="1600" b="1" dirty="0" err="1">
                <a:latin typeface="Consolas" panose="020B0609020204030204" pitchFamily="49" charset="0"/>
              </a:rPr>
              <a:t>damageAToB</a:t>
            </a:r>
            <a:r>
              <a:rPr lang="en-US" sz="1600" b="1" dirty="0">
                <a:latin typeface="Consolas" panose="020B0609020204030204" pitchFamily="49" charset="0"/>
              </a:rPr>
              <a:t> - </a:t>
            </a:r>
            <a:r>
              <a:rPr lang="en-US" sz="1600" b="1" dirty="0" err="1">
                <a:latin typeface="Consolas" panose="020B0609020204030204" pitchFamily="49" charset="0"/>
              </a:rPr>
              <a:t>damageBToA</a:t>
            </a:r>
            <a:r>
              <a:rPr lang="en-US" sz="1600" b="1" dirty="0">
                <a:latin typeface="Consolas" panose="020B0609020204030204" pitchFamily="49" charset="0"/>
              </a:rPr>
              <a:t>) &lt; 0, then </a:t>
            </a:r>
            <a:r>
              <a:rPr lang="en-US" sz="1600" b="1" dirty="0" err="1">
                <a:latin typeface="Consolas" panose="020B0609020204030204" pitchFamily="49" charset="0"/>
              </a:rPr>
              <a:t>pokemonB</a:t>
            </a:r>
            <a:r>
              <a:rPr lang="en-US" sz="1600" b="1" dirty="0">
                <a:latin typeface="Consolas" panose="020B0609020204030204" pitchFamily="49" charset="0"/>
              </a:rPr>
              <a:t> wins.</a:t>
            </a:r>
          </a:p>
        </p:txBody>
      </p:sp>
    </p:spTree>
    <p:extLst>
      <p:ext uri="{BB962C8B-B14F-4D97-AF65-F5344CB8AC3E}">
        <p14:creationId xmlns:p14="http://schemas.microsoft.com/office/powerpoint/2010/main" val="27884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1F34F-AA9E-4602-AE1E-BA55B5281E0F}"/>
              </a:ext>
            </a:extLst>
          </p:cNvPr>
          <p:cNvPicPr>
            <a:picLocks noChangeAspect="1"/>
          </p:cNvPicPr>
          <p:nvPr/>
        </p:nvPicPr>
        <p:blipFill>
          <a:blip r:embed="rId3"/>
          <a:stretch>
            <a:fillRect/>
          </a:stretch>
        </p:blipFill>
        <p:spPr>
          <a:xfrm>
            <a:off x="716293" y="1353566"/>
            <a:ext cx="8225632" cy="5398071"/>
          </a:xfrm>
          <a:prstGeom prst="rect">
            <a:avLst/>
          </a:prstGeom>
        </p:spPr>
      </p:pic>
      <p:sp>
        <p:nvSpPr>
          <p:cNvPr id="2" name="Title 1"/>
          <p:cNvSpPr>
            <a:spLocks noGrp="1"/>
          </p:cNvSpPr>
          <p:nvPr>
            <p:ph type="title"/>
          </p:nvPr>
        </p:nvSpPr>
        <p:spPr/>
        <p:txBody>
          <a:bodyPr/>
          <a:lstStyle/>
          <a:p>
            <a:r>
              <a:rPr lang="en-US" dirty="0"/>
              <a:t>Attendance Quiz #34</a:t>
            </a:r>
          </a:p>
        </p:txBody>
      </p:sp>
      <p:sp>
        <p:nvSpPr>
          <p:cNvPr id="4" name="Footer Placeholder 3"/>
          <p:cNvSpPr>
            <a:spLocks noGrp="1"/>
          </p:cNvSpPr>
          <p:nvPr>
            <p:ph type="ftr" sz="quarter" idx="11"/>
          </p:nvPr>
        </p:nvSpPr>
        <p:spPr/>
        <p:txBody>
          <a:bodyPr/>
          <a:lstStyle/>
          <a:p>
            <a:pPr>
              <a:defRPr/>
            </a:pPr>
            <a:r>
              <a:rPr lang="en-US"/>
              <a:t>Sorting (35)</a:t>
            </a:r>
            <a:endParaRPr lang="en-US" dirty="0"/>
          </a:p>
        </p:txBody>
      </p:sp>
      <p:sp>
        <p:nvSpPr>
          <p:cNvPr id="5" name="Slide Number Placeholder 4"/>
          <p:cNvSpPr>
            <a:spLocks noGrp="1"/>
          </p:cNvSpPr>
          <p:nvPr>
            <p:ph type="sldNum" sz="quarter" idx="12"/>
          </p:nvPr>
        </p:nvSpPr>
        <p:spPr/>
        <p:txBody>
          <a:bodyPr/>
          <a:lstStyle/>
          <a:p>
            <a:pPr>
              <a:defRPr/>
            </a:pPr>
            <a:fld id="{F59D9B86-AB8B-404F-8D86-C97B35C4C67E}" type="slidenum">
              <a:rPr lang="en-US" smtClean="0"/>
              <a:pPr>
                <a:defRPr/>
              </a:pPr>
              <a:t>2</a:t>
            </a:fld>
            <a:endParaRPr lang="en-US" dirty="0"/>
          </a:p>
        </p:txBody>
      </p:sp>
      <p:sp>
        <p:nvSpPr>
          <p:cNvPr id="6" name="AutoShape 4" descr="https://lh3.googleusercontent.com/8oo2TtdCIxvK5gwEWzKTjzW73Y8nZ0AN0WJ-RVGzGp56n17TFgpYRdViNkIhgC08S5PPAKSYjWNRSNwBKOSLFRz08SJ7H2_b2f5a8_953uS4dmuT-_w5yZB8m8qWUJQWsQwGXwCjzxU"/>
          <p:cNvSpPr>
            <a:spLocks noChangeAspect="1" noChangeArrowheads="1"/>
          </p:cNvSpPr>
          <p:nvPr/>
        </p:nvSpPr>
        <p:spPr bwMode="auto">
          <a:xfrm>
            <a:off x="1222376" y="106363"/>
            <a:ext cx="7915275" cy="483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82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pokemon.cpp</a:t>
            </a:r>
          </a:p>
        </p:txBody>
      </p:sp>
      <p:sp>
        <p:nvSpPr>
          <p:cNvPr id="3" name="Footer Placeholder 2"/>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20</a:t>
            </a:fld>
            <a:endParaRPr lang="en-US" dirty="0"/>
          </a:p>
        </p:txBody>
      </p:sp>
      <p:sp>
        <p:nvSpPr>
          <p:cNvPr id="5" name="TextBox 4"/>
          <p:cNvSpPr txBox="1"/>
          <p:nvPr/>
        </p:nvSpPr>
        <p:spPr>
          <a:xfrm>
            <a:off x="640080" y="1507748"/>
            <a:ext cx="8092441" cy="4832092"/>
          </a:xfrm>
          <a:prstGeom prst="rect">
            <a:avLst/>
          </a:prstGeom>
          <a:noFill/>
        </p:spPr>
        <p:txBody>
          <a:bodyPr wrap="square" rtlCol="0">
            <a:spAutoFit/>
          </a:bodyPr>
          <a:lstStyle/>
          <a:p>
            <a:r>
              <a:rPr lang="en-US" sz="1400" b="1" dirty="0">
                <a:solidFill>
                  <a:prstClr val="black"/>
                </a:solidFill>
                <a:latin typeface="Consolas" panose="020B0609020204030204" pitchFamily="49" charset="0"/>
              </a:rPr>
              <a:t>int main(int argc, char* argv[])</a:t>
            </a:r>
          </a:p>
          <a:p>
            <a:r>
              <a:rPr lang="en-US" sz="1400" b="1" dirty="0">
                <a:solidFill>
                  <a:prstClr val="black"/>
                </a:solidFill>
                <a:latin typeface="Consolas" panose="020B0609020204030204" pitchFamily="49" charset="0"/>
              </a:rPr>
              <a:t>{</a:t>
            </a:r>
          </a:p>
          <a:p>
            <a:r>
              <a:rPr lang="en-US" sz="1400" b="1" dirty="0">
                <a:solidFill>
                  <a:prstClr val="black"/>
                </a:solidFill>
                <a:latin typeface="Consolas" panose="020B0609020204030204" pitchFamily="49" charset="0"/>
              </a:rPr>
              <a:t>   Set&lt;string&gt; </a:t>
            </a:r>
            <a:r>
              <a:rPr lang="en-US" sz="1400" b="1" dirty="0" err="1">
                <a:solidFill>
                  <a:prstClr val="black"/>
                </a:solidFill>
                <a:latin typeface="Consolas" panose="020B0609020204030204" pitchFamily="49" charset="0"/>
              </a:rPr>
              <a:t>mySet</a:t>
            </a:r>
            <a:r>
              <a:rPr lang="en-US" sz="1400" b="1" dirty="0">
                <a:solidFill>
                  <a:prstClr val="black"/>
                </a:solidFill>
                <a:latin typeface="Consolas" panose="020B0609020204030204" pitchFamily="49" charset="0"/>
              </a:rPr>
              <a:t> = { "grass", "wood", "forest", "apple", "apple", "grass" };</a:t>
            </a:r>
          </a:p>
          <a:p>
            <a:r>
              <a:rPr lang="en-US" sz="1400" b="1" dirty="0">
                <a:solidFill>
                  <a:prstClr val="black"/>
                </a:solidFill>
                <a:latin typeface="Consolas" panose="020B0609020204030204" pitchFamily="49" charset="0"/>
              </a:rPr>
              <a:t>   cout &lt;&lt; endl &lt;&lt; "</a:t>
            </a:r>
            <a:r>
              <a:rPr lang="en-US" sz="1400" b="1" dirty="0" err="1">
                <a:solidFill>
                  <a:prstClr val="black"/>
                </a:solidFill>
                <a:latin typeface="Consolas" panose="020B0609020204030204" pitchFamily="49" charset="0"/>
              </a:rPr>
              <a:t>mySet</a:t>
            </a:r>
            <a:r>
              <a:rPr lang="en-US" sz="1400" b="1" dirty="0">
                <a:solidFill>
                  <a:prstClr val="black"/>
                </a:solidFill>
                <a:latin typeface="Consolas" panose="020B0609020204030204" pitchFamily="49" charset="0"/>
              </a:rPr>
              <a:t> = " &lt;&lt; </a:t>
            </a:r>
            <a:r>
              <a:rPr lang="en-US" sz="1400" b="1" dirty="0" err="1">
                <a:solidFill>
                  <a:prstClr val="black"/>
                </a:solidFill>
                <a:latin typeface="Consolas" panose="020B0609020204030204" pitchFamily="49" charset="0"/>
              </a:rPr>
              <a:t>mySet</a:t>
            </a:r>
            <a:r>
              <a:rPr lang="en-US" sz="1400" b="1" dirty="0">
                <a:solidFill>
                  <a:prstClr val="black"/>
                </a:solidFill>
                <a:latin typeface="Consolas" panose="020B0609020204030204" pitchFamily="49" charset="0"/>
              </a:rPr>
              <a:t>;</a:t>
            </a:r>
          </a:p>
          <a:p>
            <a:r>
              <a:rPr lang="en-US" sz="1400" b="1" dirty="0">
                <a:solidFill>
                  <a:prstClr val="black"/>
                </a:solidFill>
                <a:latin typeface="Consolas" panose="020B0609020204030204" pitchFamily="49" charset="0"/>
              </a:rPr>
              <a:t>   cout &lt;&lt; endl &lt;&lt; "Is water in </a:t>
            </a:r>
            <a:r>
              <a:rPr lang="en-US" sz="1400" b="1" dirty="0" err="1">
                <a:solidFill>
                  <a:prstClr val="black"/>
                </a:solidFill>
                <a:latin typeface="Consolas" panose="020B0609020204030204" pitchFamily="49" charset="0"/>
              </a:rPr>
              <a:t>mySet</a:t>
            </a:r>
            <a:r>
              <a:rPr lang="en-US" sz="1400" b="1" dirty="0">
                <a:solidFill>
                  <a:prstClr val="black"/>
                </a:solidFill>
                <a:latin typeface="Consolas" panose="020B0609020204030204" pitchFamily="49" charset="0"/>
              </a:rPr>
              <a:t>? " &lt;&lt; </a:t>
            </a:r>
            <a:r>
              <a:rPr lang="en-US" sz="1400" b="1" dirty="0" err="1">
                <a:solidFill>
                  <a:prstClr val="black"/>
                </a:solidFill>
                <a:latin typeface="Consolas" panose="020B0609020204030204" pitchFamily="49" charset="0"/>
              </a:rPr>
              <a:t>mySet.count</a:t>
            </a:r>
            <a:r>
              <a:rPr lang="en-US" sz="1400" b="1" dirty="0">
                <a:solidFill>
                  <a:prstClr val="black"/>
                </a:solidFill>
                <a:latin typeface="Consolas" panose="020B0609020204030204" pitchFamily="49" charset="0"/>
              </a:rPr>
              <a:t>("water");</a:t>
            </a:r>
          </a:p>
          <a:p>
            <a:r>
              <a:rPr lang="en-US" sz="1400" b="1" dirty="0">
                <a:solidFill>
                  <a:prstClr val="black"/>
                </a:solidFill>
                <a:latin typeface="Consolas" panose="020B0609020204030204" pitchFamily="49" charset="0"/>
              </a:rPr>
              <a:t>   cout &lt;&lt; endl &lt;&lt; "Is wood in </a:t>
            </a:r>
            <a:r>
              <a:rPr lang="en-US" sz="1400" b="1" dirty="0" err="1">
                <a:solidFill>
                  <a:prstClr val="black"/>
                </a:solidFill>
                <a:latin typeface="Consolas" panose="020B0609020204030204" pitchFamily="49" charset="0"/>
              </a:rPr>
              <a:t>mySet</a:t>
            </a:r>
            <a:r>
              <a:rPr lang="en-US" sz="1400" b="1" dirty="0">
                <a:solidFill>
                  <a:prstClr val="black"/>
                </a:solidFill>
                <a:latin typeface="Consolas" panose="020B0609020204030204" pitchFamily="49" charset="0"/>
              </a:rPr>
              <a:t>? " &lt;&lt; </a:t>
            </a:r>
            <a:r>
              <a:rPr lang="en-US" sz="1400" b="1" dirty="0" err="1">
                <a:solidFill>
                  <a:prstClr val="black"/>
                </a:solidFill>
                <a:latin typeface="Consolas" panose="020B0609020204030204" pitchFamily="49" charset="0"/>
              </a:rPr>
              <a:t>mySet.count</a:t>
            </a:r>
            <a:r>
              <a:rPr lang="en-US" sz="1400" b="1" dirty="0">
                <a:solidFill>
                  <a:prstClr val="black"/>
                </a:solidFill>
                <a:latin typeface="Consolas" panose="020B0609020204030204" pitchFamily="49" charset="0"/>
              </a:rPr>
              <a:t>("wood");</a:t>
            </a:r>
          </a:p>
          <a:p>
            <a:endParaRPr lang="en-US" sz="1400" b="1" dirty="0">
              <a:solidFill>
                <a:prstClr val="black"/>
              </a:solidFill>
              <a:latin typeface="Consolas" panose="020B0609020204030204" pitchFamily="49" charset="0"/>
            </a:endParaRPr>
          </a:p>
          <a:p>
            <a:r>
              <a:rPr lang="en-US" sz="1400" b="1" dirty="0">
                <a:solidFill>
                  <a:prstClr val="black"/>
                </a:solidFill>
                <a:latin typeface="Consolas" panose="020B0609020204030204" pitchFamily="49" charset="0"/>
              </a:rPr>
              <a:t>   HashMap&lt;string, string&gt; pokemon;</a:t>
            </a:r>
          </a:p>
          <a:p>
            <a:r>
              <a:rPr lang="en-US" sz="1400" b="1" dirty="0">
                <a:solidFill>
                  <a:prstClr val="black"/>
                </a:solidFill>
                <a:latin typeface="Consolas" panose="020B0609020204030204" pitchFamily="49" charset="0"/>
              </a:rPr>
              <a:t>   HashMap&lt;string, Set&lt;string&gt;&gt; effectivities;</a:t>
            </a:r>
          </a:p>
          <a:p>
            <a:endParaRPr lang="en-US" sz="1400" b="1" dirty="0">
              <a:solidFill>
                <a:prstClr val="black"/>
              </a:solidFill>
              <a:latin typeface="Consolas" panose="020B0609020204030204" pitchFamily="49" charset="0"/>
            </a:endParaRPr>
          </a:p>
          <a:p>
            <a:r>
              <a:rPr lang="en-US" sz="1400" b="1" dirty="0">
                <a:solidFill>
                  <a:prstClr val="black"/>
                </a:solidFill>
                <a:latin typeface="Consolas" panose="020B0609020204030204" pitchFamily="49" charset="0"/>
              </a:rPr>
              <a:t>   pokemon["Charmander"] = "fire";</a:t>
            </a:r>
          </a:p>
          <a:p>
            <a:r>
              <a:rPr lang="en-US" sz="1400" b="1" dirty="0">
                <a:solidFill>
                  <a:prstClr val="black"/>
                </a:solidFill>
                <a:latin typeface="Consolas" panose="020B0609020204030204" pitchFamily="49" charset="0"/>
              </a:rPr>
              <a:t>   effectivities["fire"] = Set&lt;string&gt;{ "grass", "wood", "forest" };</a:t>
            </a:r>
          </a:p>
          <a:p>
            <a:r>
              <a:rPr lang="en-US" sz="1400" b="1" dirty="0">
                <a:solidFill>
                  <a:prstClr val="black"/>
                </a:solidFill>
                <a:latin typeface="Consolas" panose="020B0609020204030204" pitchFamily="49" charset="0"/>
              </a:rPr>
              <a:t>   cout &lt;&lt; endl &lt;&lt; "pokemon: Charmander =&gt; " &lt;&lt; pokemon["Charmander"];</a:t>
            </a:r>
          </a:p>
          <a:p>
            <a:r>
              <a:rPr lang="en-US" sz="1400" b="1" dirty="0">
                <a:solidFill>
                  <a:prstClr val="black"/>
                </a:solidFill>
                <a:latin typeface="Consolas" panose="020B0609020204030204" pitchFamily="49" charset="0"/>
              </a:rPr>
              <a:t>   cout &lt;&lt; endl &lt;&lt; "effectivities: fire =&gt; " &lt;&lt; effectivities["fire"];</a:t>
            </a:r>
          </a:p>
          <a:p>
            <a:endParaRPr lang="en-US" sz="1400" b="1" dirty="0">
              <a:solidFill>
                <a:prstClr val="black"/>
              </a:solidFill>
              <a:latin typeface="Consolas" panose="020B0609020204030204" pitchFamily="49" charset="0"/>
            </a:endParaRPr>
          </a:p>
          <a:p>
            <a:r>
              <a:rPr lang="en-US" sz="1400" b="1" dirty="0">
                <a:solidFill>
                  <a:prstClr val="black"/>
                </a:solidFill>
                <a:latin typeface="Consolas" panose="020B0609020204030204" pitchFamily="49" charset="0"/>
              </a:rPr>
              <a:t>   pokemon["Squirtle"] = "water";</a:t>
            </a:r>
          </a:p>
          <a:p>
            <a:r>
              <a:rPr lang="en-US" sz="1400" b="1" dirty="0">
                <a:solidFill>
                  <a:prstClr val="black"/>
                </a:solidFill>
                <a:latin typeface="Consolas" panose="020B0609020204030204" pitchFamily="49" charset="0"/>
              </a:rPr>
              <a:t>   effectivities["water"] = Set&lt;string&gt;{ "fire" };</a:t>
            </a:r>
          </a:p>
          <a:p>
            <a:endParaRPr lang="en-US" sz="1400" b="1" dirty="0">
              <a:solidFill>
                <a:prstClr val="black"/>
              </a:solidFill>
              <a:latin typeface="Consolas" panose="020B0609020204030204" pitchFamily="49" charset="0"/>
            </a:endParaRPr>
          </a:p>
          <a:p>
            <a:r>
              <a:rPr lang="en-US" sz="1400" b="1" dirty="0">
                <a:solidFill>
                  <a:prstClr val="black"/>
                </a:solidFill>
                <a:latin typeface="Consolas" panose="020B0609020204030204" pitchFamily="49" charset="0"/>
              </a:rPr>
              <a:t>   cout &lt;&lt; endl &lt;&lt; endl &lt;&lt; "pokemon: " &lt;&lt; pokemon;</a:t>
            </a:r>
          </a:p>
          <a:p>
            <a:r>
              <a:rPr lang="en-US" sz="1400" b="1" dirty="0">
                <a:solidFill>
                  <a:prstClr val="black"/>
                </a:solidFill>
                <a:latin typeface="Consolas" panose="020B0609020204030204" pitchFamily="49" charset="0"/>
              </a:rPr>
              <a:t>   cout &lt;&lt; endl &lt;&lt; "effectivities: " &lt;&lt; effectivities;</a:t>
            </a:r>
          </a:p>
          <a:p>
            <a:r>
              <a:rPr lang="en-US" sz="1400" b="1" dirty="0">
                <a:solidFill>
                  <a:prstClr val="black"/>
                </a:solidFill>
                <a:latin typeface="Consolas" panose="020B0609020204030204" pitchFamily="49" charset="0"/>
              </a:rPr>
              <a:t>   return 0;</a:t>
            </a:r>
          </a:p>
          <a:p>
            <a:r>
              <a:rPr lang="en-US" sz="1400" b="1" dirty="0">
                <a:solidFill>
                  <a:prstClr val="black"/>
                </a:solidFill>
                <a:latin typeface="Consolas" panose="020B0609020204030204" pitchFamily="49" charset="0"/>
              </a:rPr>
              <a:t>}</a:t>
            </a:r>
          </a:p>
        </p:txBody>
      </p:sp>
      <p:sp>
        <p:nvSpPr>
          <p:cNvPr id="6" name="Rectangle 5">
            <a:extLst>
              <a:ext uri="{FF2B5EF4-FFF2-40B4-BE49-F238E27FC236}">
                <a16:creationId xmlns:a16="http://schemas.microsoft.com/office/drawing/2014/main" id="{25EBAC4C-3ADB-40C7-81A8-495D25AC21F0}"/>
              </a:ext>
            </a:extLst>
          </p:cNvPr>
          <p:cNvSpPr/>
          <p:nvPr/>
        </p:nvSpPr>
        <p:spPr>
          <a:xfrm>
            <a:off x="7911004" y="1840488"/>
            <a:ext cx="2904444" cy="4862870"/>
          </a:xfrm>
          <a:prstGeom prst="rect">
            <a:avLst/>
          </a:prstGeom>
          <a:solidFill>
            <a:srgbClr val="FFFF00"/>
          </a:solidFill>
        </p:spPr>
        <p:txBody>
          <a:bodyPr wrap="square">
            <a:spAutoFit/>
          </a:bodyPr>
          <a:lstStyle/>
          <a:p>
            <a:r>
              <a:rPr lang="en-US" sz="1000" b="1" dirty="0" err="1">
                <a:latin typeface="Consolas" panose="020B0609020204030204" pitchFamily="49" charset="0"/>
              </a:rPr>
              <a:t>mySet</a:t>
            </a:r>
            <a:r>
              <a:rPr lang="en-US" sz="1000" b="1" dirty="0">
                <a:latin typeface="Consolas" panose="020B0609020204030204" pitchFamily="49" charset="0"/>
              </a:rPr>
              <a:t> = </a:t>
            </a:r>
            <a:r>
              <a:rPr lang="en-US" sz="1000" b="1" dirty="0" err="1">
                <a:latin typeface="Consolas" panose="020B0609020204030204" pitchFamily="49" charset="0"/>
              </a:rPr>
              <a:t>apple,forest,grass,wood</a:t>
            </a:r>
            <a:endParaRPr lang="en-US" sz="1000" b="1" dirty="0">
              <a:latin typeface="Consolas" panose="020B0609020204030204" pitchFamily="49" charset="0"/>
            </a:endParaRPr>
          </a:p>
          <a:p>
            <a:r>
              <a:rPr lang="en-US" sz="1000" b="1" dirty="0">
                <a:latin typeface="Consolas" panose="020B0609020204030204" pitchFamily="49" charset="0"/>
              </a:rPr>
              <a:t>Is water in </a:t>
            </a:r>
            <a:r>
              <a:rPr lang="en-US" sz="1000" b="1" dirty="0" err="1">
                <a:latin typeface="Consolas" panose="020B0609020204030204" pitchFamily="49" charset="0"/>
              </a:rPr>
              <a:t>mySet</a:t>
            </a:r>
            <a:r>
              <a:rPr lang="en-US" sz="1000" b="1" dirty="0">
                <a:latin typeface="Consolas" panose="020B0609020204030204" pitchFamily="49" charset="0"/>
              </a:rPr>
              <a:t>? 0</a:t>
            </a:r>
          </a:p>
          <a:p>
            <a:r>
              <a:rPr lang="en-US" sz="1000" b="1" dirty="0">
                <a:latin typeface="Consolas" panose="020B0609020204030204" pitchFamily="49" charset="0"/>
              </a:rPr>
              <a:t>Is wood in </a:t>
            </a:r>
            <a:r>
              <a:rPr lang="en-US" sz="1000" b="1" dirty="0" err="1">
                <a:latin typeface="Consolas" panose="020B0609020204030204" pitchFamily="49" charset="0"/>
              </a:rPr>
              <a:t>mySet</a:t>
            </a:r>
            <a:r>
              <a:rPr lang="en-US" sz="1000" b="1" dirty="0">
                <a:latin typeface="Consolas" panose="020B0609020204030204" pitchFamily="49" charset="0"/>
              </a:rPr>
              <a:t>? 1</a:t>
            </a:r>
          </a:p>
          <a:p>
            <a:r>
              <a:rPr lang="en-US" sz="1000" b="1" dirty="0">
                <a:latin typeface="Consolas" panose="020B0609020204030204" pitchFamily="49" charset="0"/>
              </a:rPr>
              <a:t>pokemon: Charmander =&gt; fire</a:t>
            </a:r>
          </a:p>
          <a:p>
            <a:r>
              <a:rPr lang="en-US" sz="1000" b="1" dirty="0">
                <a:latin typeface="Consolas" panose="020B0609020204030204" pitchFamily="49" charset="0"/>
              </a:rPr>
              <a:t>effectivities: fire =&gt; </a:t>
            </a:r>
            <a:r>
              <a:rPr lang="en-US" sz="1000" b="1" dirty="0" err="1">
                <a:latin typeface="Consolas" panose="020B0609020204030204" pitchFamily="49" charset="0"/>
              </a:rPr>
              <a:t>forest,grass,wood</a:t>
            </a:r>
            <a:endParaRPr lang="en-US" sz="1000" b="1" dirty="0">
              <a:latin typeface="Consolas" panose="020B0609020204030204" pitchFamily="49" charset="0"/>
            </a:endParaRPr>
          </a:p>
          <a:p>
            <a:endParaRPr lang="en-US" sz="1000" b="1" dirty="0">
              <a:latin typeface="Consolas" panose="020B0609020204030204" pitchFamily="49" charset="0"/>
            </a:endParaRPr>
          </a:p>
          <a:p>
            <a:r>
              <a:rPr lang="en-US" sz="1000" b="1" dirty="0">
                <a:latin typeface="Consolas" panose="020B0609020204030204" pitchFamily="49" charset="0"/>
              </a:rPr>
              <a:t>pokemon:</a:t>
            </a:r>
          </a:p>
          <a:p>
            <a:r>
              <a:rPr lang="en-US" sz="1000" b="1" dirty="0">
                <a:latin typeface="Consolas" panose="020B0609020204030204" pitchFamily="49" charset="0"/>
              </a:rPr>
              <a:t>  #0 =&gt; :</a:t>
            </a:r>
          </a:p>
          <a:p>
            <a:r>
              <a:rPr lang="en-US" sz="1000" b="1" dirty="0">
                <a:latin typeface="Consolas" panose="020B0609020204030204" pitchFamily="49" charset="0"/>
              </a:rPr>
              <a:t>  #1 =&gt; :</a:t>
            </a:r>
          </a:p>
          <a:p>
            <a:r>
              <a:rPr lang="en-US" sz="1000" b="1" dirty="0">
                <a:latin typeface="Consolas" panose="020B0609020204030204" pitchFamily="49" charset="0"/>
              </a:rPr>
              <a:t>  #2 =&gt; :</a:t>
            </a:r>
          </a:p>
          <a:p>
            <a:r>
              <a:rPr lang="en-US" sz="1000" b="1" dirty="0">
                <a:latin typeface="Consolas" panose="020B0609020204030204" pitchFamily="49" charset="0"/>
              </a:rPr>
              <a:t>  #3 =&gt; :</a:t>
            </a:r>
          </a:p>
          <a:p>
            <a:r>
              <a:rPr lang="en-US" sz="1000" b="1" dirty="0">
                <a:latin typeface="Consolas" panose="020B0609020204030204" pitchFamily="49" charset="0"/>
              </a:rPr>
              <a:t>  #4 =&gt; :</a:t>
            </a:r>
          </a:p>
          <a:p>
            <a:r>
              <a:rPr lang="en-US" sz="1000" b="1" dirty="0">
                <a:latin typeface="Consolas" panose="020B0609020204030204" pitchFamily="49" charset="0"/>
              </a:rPr>
              <a:t>  #5 =&gt; :</a:t>
            </a:r>
          </a:p>
          <a:p>
            <a:r>
              <a:rPr lang="en-US" sz="1000" b="1" dirty="0">
                <a:latin typeface="Consolas" panose="020B0609020204030204" pitchFamily="49" charset="0"/>
              </a:rPr>
              <a:t>  #6 =&gt; :</a:t>
            </a:r>
          </a:p>
          <a:p>
            <a:r>
              <a:rPr lang="en-US" sz="1000" b="1" dirty="0">
                <a:latin typeface="Consolas" panose="020B0609020204030204" pitchFamily="49" charset="0"/>
              </a:rPr>
              <a:t>  #7 =&gt; :</a:t>
            </a:r>
          </a:p>
          <a:p>
            <a:r>
              <a:rPr lang="en-US" sz="1000" b="1" dirty="0">
                <a:latin typeface="Consolas" panose="020B0609020204030204" pitchFamily="49" charset="0"/>
              </a:rPr>
              <a:t>  #8 =&gt; </a:t>
            </a:r>
            <a:r>
              <a:rPr lang="en-US" sz="1000" b="1" dirty="0" err="1">
                <a:latin typeface="Consolas" panose="020B0609020204030204" pitchFamily="49" charset="0"/>
              </a:rPr>
              <a:t>Charmander:fire</a:t>
            </a:r>
            <a:endParaRPr lang="en-US" sz="1000" b="1" dirty="0">
              <a:latin typeface="Consolas" panose="020B0609020204030204" pitchFamily="49" charset="0"/>
            </a:endParaRPr>
          </a:p>
          <a:p>
            <a:r>
              <a:rPr lang="en-US" sz="1000" b="1" dirty="0">
                <a:latin typeface="Consolas" panose="020B0609020204030204" pitchFamily="49" charset="0"/>
              </a:rPr>
              <a:t>  #9 =&gt; :</a:t>
            </a:r>
          </a:p>
          <a:p>
            <a:r>
              <a:rPr lang="en-US" sz="1000" b="1" dirty="0">
                <a:latin typeface="Consolas" panose="020B0609020204030204" pitchFamily="49" charset="0"/>
              </a:rPr>
              <a:t>  #10 =&gt; </a:t>
            </a:r>
            <a:r>
              <a:rPr lang="en-US" sz="1000" b="1" dirty="0" err="1">
                <a:latin typeface="Consolas" panose="020B0609020204030204" pitchFamily="49" charset="0"/>
              </a:rPr>
              <a:t>Squirtle:water</a:t>
            </a:r>
            <a:endParaRPr lang="en-US" sz="1000" b="1" dirty="0">
              <a:latin typeface="Consolas" panose="020B0609020204030204" pitchFamily="49" charset="0"/>
            </a:endParaRPr>
          </a:p>
          <a:p>
            <a:r>
              <a:rPr lang="en-US" sz="1000" b="1" dirty="0">
                <a:latin typeface="Consolas" panose="020B0609020204030204" pitchFamily="49" charset="0"/>
              </a:rPr>
              <a:t>effectivities:</a:t>
            </a:r>
          </a:p>
          <a:p>
            <a:r>
              <a:rPr lang="en-US" sz="1000" b="1" dirty="0">
                <a:latin typeface="Consolas" panose="020B0609020204030204" pitchFamily="49" charset="0"/>
              </a:rPr>
              <a:t>  #0 =&gt; :</a:t>
            </a:r>
          </a:p>
          <a:p>
            <a:r>
              <a:rPr lang="en-US" sz="1000" b="1" dirty="0">
                <a:latin typeface="Consolas" panose="020B0609020204030204" pitchFamily="49" charset="0"/>
              </a:rPr>
              <a:t>  #1 =&gt; :</a:t>
            </a:r>
          </a:p>
          <a:p>
            <a:r>
              <a:rPr lang="en-US" sz="1000" b="1" dirty="0">
                <a:latin typeface="Consolas" panose="020B0609020204030204" pitchFamily="49" charset="0"/>
              </a:rPr>
              <a:t>  #2 =&gt; :</a:t>
            </a:r>
          </a:p>
          <a:p>
            <a:r>
              <a:rPr lang="en-US" sz="1000" b="1" dirty="0">
                <a:latin typeface="Consolas" panose="020B0609020204030204" pitchFamily="49" charset="0"/>
              </a:rPr>
              <a:t>  #3 =&gt; </a:t>
            </a:r>
            <a:r>
              <a:rPr lang="en-US" sz="1000" b="1" dirty="0" err="1">
                <a:latin typeface="Consolas" panose="020B0609020204030204" pitchFamily="49" charset="0"/>
              </a:rPr>
              <a:t>water:fire</a:t>
            </a:r>
            <a:endParaRPr lang="en-US" sz="1000" b="1" dirty="0">
              <a:latin typeface="Consolas" panose="020B0609020204030204" pitchFamily="49" charset="0"/>
            </a:endParaRPr>
          </a:p>
          <a:p>
            <a:r>
              <a:rPr lang="en-US" sz="1000" b="1" dirty="0">
                <a:latin typeface="Consolas" panose="020B0609020204030204" pitchFamily="49" charset="0"/>
              </a:rPr>
              <a:t>  #4 =&gt; </a:t>
            </a:r>
            <a:r>
              <a:rPr lang="en-US" sz="1000" b="1" dirty="0" err="1">
                <a:latin typeface="Consolas" panose="020B0609020204030204" pitchFamily="49" charset="0"/>
              </a:rPr>
              <a:t>fire:forest,grass,wood</a:t>
            </a:r>
            <a:endParaRPr lang="en-US" sz="1000" b="1" dirty="0">
              <a:latin typeface="Consolas" panose="020B0609020204030204" pitchFamily="49" charset="0"/>
            </a:endParaRPr>
          </a:p>
          <a:p>
            <a:r>
              <a:rPr lang="en-US" sz="1000" b="1" dirty="0">
                <a:latin typeface="Consolas" panose="020B0609020204030204" pitchFamily="49" charset="0"/>
              </a:rPr>
              <a:t>  #5 =&gt; :</a:t>
            </a:r>
          </a:p>
          <a:p>
            <a:r>
              <a:rPr lang="en-US" sz="1000" b="1" dirty="0">
                <a:latin typeface="Consolas" panose="020B0609020204030204" pitchFamily="49" charset="0"/>
              </a:rPr>
              <a:t>  #6 =&gt; :</a:t>
            </a:r>
          </a:p>
          <a:p>
            <a:r>
              <a:rPr lang="en-US" sz="1000" b="1" dirty="0">
                <a:latin typeface="Consolas" panose="020B0609020204030204" pitchFamily="49" charset="0"/>
              </a:rPr>
              <a:t>  #7 =&gt; :</a:t>
            </a:r>
          </a:p>
          <a:p>
            <a:r>
              <a:rPr lang="en-US" sz="1000" b="1" dirty="0">
                <a:latin typeface="Consolas" panose="020B0609020204030204" pitchFamily="49" charset="0"/>
              </a:rPr>
              <a:t>  #8 =&gt; :</a:t>
            </a:r>
          </a:p>
          <a:p>
            <a:r>
              <a:rPr lang="en-US" sz="1000" b="1" dirty="0">
                <a:latin typeface="Consolas" panose="020B0609020204030204" pitchFamily="49" charset="0"/>
              </a:rPr>
              <a:t>  #9 =&gt; :</a:t>
            </a:r>
          </a:p>
          <a:p>
            <a:r>
              <a:rPr lang="en-US" sz="1000" b="1" dirty="0">
                <a:latin typeface="Consolas" panose="020B0609020204030204" pitchFamily="49" charset="0"/>
              </a:rPr>
              <a:t>  #10 =&gt; :</a:t>
            </a:r>
          </a:p>
        </p:txBody>
      </p:sp>
    </p:spTree>
    <p:extLst>
      <p:ext uri="{BB962C8B-B14F-4D97-AF65-F5344CB8AC3E}">
        <p14:creationId xmlns:p14="http://schemas.microsoft.com/office/powerpoint/2010/main" val="11218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10.4, pgs. 581-586</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10.4 Insertion Sort</a:t>
            </a:r>
          </a:p>
          <a:p>
            <a:pPr algn="ctr"/>
            <a:r>
              <a:rPr lang="en-US" sz="2400" dirty="0"/>
              <a:t>Analysis of Insertion Sort</a:t>
            </a:r>
          </a:p>
          <a:p>
            <a:pPr algn="ctr"/>
            <a:r>
              <a:rPr lang="en-US" sz="2400" dirty="0"/>
              <a:t>Code for Insertion Sort</a:t>
            </a:r>
          </a:p>
          <a:p>
            <a:pPr algn="ctr"/>
            <a:r>
              <a:rPr lang="en-US" sz="2400" dirty="0"/>
              <a:t>Using </a:t>
            </a:r>
            <a:r>
              <a:rPr lang="en-US" sz="2400" dirty="0" err="1"/>
              <a:t>iterator_traits</a:t>
            </a:r>
            <a:r>
              <a:rPr lang="en-US" sz="2400" dirty="0"/>
              <a:t> to Determine the Data Type of an Element</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21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844040"/>
            <a:ext cx="2819253" cy="2423160"/>
          </a:xfrm>
          <a:prstGeom prst="rect">
            <a:avLst/>
          </a:prstGeom>
        </p:spPr>
      </p:pic>
    </p:spTree>
    <p:extLst>
      <p:ext uri="{BB962C8B-B14F-4D97-AF65-F5344CB8AC3E}">
        <p14:creationId xmlns:p14="http://schemas.microsoft.com/office/powerpoint/2010/main" val="344237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sz="quarter" idx="1"/>
          </p:nvPr>
        </p:nvSpPr>
        <p:spPr>
          <a:xfrm>
            <a:off x="536448" y="1295401"/>
            <a:ext cx="9217152" cy="2133600"/>
          </a:xfrm>
        </p:spPr>
        <p:txBody>
          <a:bodyPr/>
          <a:lstStyle/>
          <a:p>
            <a:r>
              <a:rPr lang="en-US" dirty="0"/>
              <a:t>Another quadratic sort, insertion sort, is based on the technique used by card players to arrange a hand of cards.</a:t>
            </a:r>
          </a:p>
          <a:p>
            <a:pPr lvl="1"/>
            <a:r>
              <a:rPr lang="en-US" dirty="0"/>
              <a:t>The player keeps the cards that have been picked up so far in sorted order.</a:t>
            </a:r>
          </a:p>
          <a:p>
            <a:pPr lvl="1"/>
            <a:r>
              <a:rPr lang="en-US" dirty="0"/>
              <a:t>When the player picks up a new card, the player makes room for the new card and then inserts it in its proper place.</a:t>
            </a:r>
          </a:p>
        </p:txBody>
      </p:sp>
      <p:sp>
        <p:nvSpPr>
          <p:cNvPr id="4" name="Footer Placeholder 3"/>
          <p:cNvSpPr>
            <a:spLocks noGrp="1"/>
          </p:cNvSpPr>
          <p:nvPr>
            <p:ph type="ftr" sz="quarter" idx="11"/>
          </p:nvPr>
        </p:nvSpPr>
        <p:spPr/>
        <p:txBody>
          <a:bodyPr/>
          <a:lstStyle/>
          <a:p>
            <a:pPr>
              <a:defRPr/>
            </a:pPr>
            <a:r>
              <a:rPr lang="en-US"/>
              <a:t>Sorting (35)</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pic>
        <p:nvPicPr>
          <p:cNvPr id="6" name="Picture 6"/>
          <p:cNvPicPr>
            <a:picLocks noChangeAspect="1" noChangeArrowheads="1"/>
          </p:cNvPicPr>
          <p:nvPr/>
        </p:nvPicPr>
        <p:blipFill>
          <a:blip r:embed="rId2"/>
          <a:srcRect l="20763"/>
          <a:stretch>
            <a:fillRect/>
          </a:stretch>
        </p:blipFill>
        <p:spPr bwMode="auto">
          <a:xfrm>
            <a:off x="2514601" y="4038600"/>
            <a:ext cx="5472113" cy="1371600"/>
          </a:xfrm>
          <a:prstGeom prst="rect">
            <a:avLst/>
          </a:prstGeom>
          <a:noFill/>
          <a:ln w="9525">
            <a:noFill/>
            <a:miter lim="800000"/>
            <a:headEnd/>
            <a:tailEnd/>
          </a:ln>
        </p:spPr>
      </p:pic>
      <p:sp>
        <p:nvSpPr>
          <p:cNvPr id="7" name="Content Placeholder 2"/>
          <p:cNvSpPr txBox="1">
            <a:spLocks/>
          </p:cNvSpPr>
          <p:nvPr/>
        </p:nvSpPr>
        <p:spPr bwMode="auto">
          <a:xfrm>
            <a:off x="536449" y="3429000"/>
            <a:ext cx="5635752" cy="333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Algorithm:</a:t>
            </a:r>
            <a:endParaRPr lang="en-US" sz="1800" dirty="0"/>
          </a:p>
          <a:p>
            <a:pPr marL="630238" indent="-284163">
              <a:buClr>
                <a:srgbClr val="FF0000"/>
              </a:buClr>
              <a:buSzPct val="100000"/>
              <a:buFont typeface="+mj-lt"/>
              <a:buAutoNum type="arabicPeriod"/>
            </a:pPr>
            <a:r>
              <a:rPr lang="en-US" sz="1800" dirty="0"/>
              <a:t>Start with a sorted subarray, consisting of only the first element.</a:t>
            </a:r>
          </a:p>
          <a:p>
            <a:pPr marL="630238" indent="-284163">
              <a:buClr>
                <a:srgbClr val="FF0000"/>
              </a:buClr>
              <a:buSzPct val="100000"/>
              <a:buFont typeface="+mj-lt"/>
              <a:buAutoNum type="arabicPeriod"/>
            </a:pPr>
            <a:r>
              <a:rPr lang="en-US" sz="1800" dirty="0"/>
              <a:t>Insert the second element either in front of or behind the first element, producing a sorted subarray of size 2.</a:t>
            </a:r>
          </a:p>
          <a:p>
            <a:pPr marL="630238" indent="-284163">
              <a:buClr>
                <a:srgbClr val="FF0000"/>
              </a:buClr>
              <a:buSzPct val="100000"/>
              <a:buFont typeface="+mj-lt"/>
              <a:buAutoNum type="arabicPeriod"/>
            </a:pPr>
            <a:r>
              <a:rPr lang="en-US" sz="1800" dirty="0"/>
              <a:t>Insert the third element in front of, between, or behind the first two elements.</a:t>
            </a:r>
          </a:p>
          <a:p>
            <a:pPr marL="630238" indent="-284163">
              <a:buClr>
                <a:srgbClr val="FF0000"/>
              </a:buClr>
              <a:buSzPct val="100000"/>
              <a:buFont typeface="+mj-lt"/>
              <a:buAutoNum type="arabicPeriod"/>
            </a:pPr>
            <a:r>
              <a:rPr lang="en-US" sz="1800" dirty="0"/>
              <a:t>Continue until all have been inserted.</a:t>
            </a:r>
          </a:p>
          <a:p>
            <a:endParaRPr lang="en-US" dirty="0"/>
          </a:p>
        </p:txBody>
      </p:sp>
      <p:pic>
        <p:nvPicPr>
          <p:cNvPr id="8" name="Picture 7">
            <a:extLst>
              <a:ext uri="{FF2B5EF4-FFF2-40B4-BE49-F238E27FC236}">
                <a16:creationId xmlns:a16="http://schemas.microsoft.com/office/drawing/2014/main" id="{8B06A7CD-41BF-4AD8-9299-194C7BE59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059" y="1295401"/>
            <a:ext cx="3481798" cy="5448201"/>
          </a:xfrm>
          <a:prstGeom prst="rect">
            <a:avLst/>
          </a:prstGeom>
        </p:spPr>
      </p:pic>
    </p:spTree>
    <p:extLst>
      <p:ext uri="{BB962C8B-B14F-4D97-AF65-F5344CB8AC3E}">
        <p14:creationId xmlns:p14="http://schemas.microsoft.com/office/powerpoint/2010/main" val="370300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Insertion Sort</a:t>
            </a:r>
          </a:p>
        </p:txBody>
      </p:sp>
      <p:sp>
        <p:nvSpPr>
          <p:cNvPr id="3" name="Content Placeholder 2"/>
          <p:cNvSpPr>
            <a:spLocks noGrp="1"/>
          </p:cNvSpPr>
          <p:nvPr>
            <p:ph sz="quarter" idx="1"/>
          </p:nvPr>
        </p:nvSpPr>
        <p:spPr/>
        <p:txBody>
          <a:bodyPr/>
          <a:lstStyle/>
          <a:p>
            <a:r>
              <a:rPr lang="en-US" sz="2000" dirty="0"/>
              <a:t>The insertion step is performed n – 1 times.</a:t>
            </a:r>
          </a:p>
          <a:p>
            <a:pPr lvl="1"/>
            <a:r>
              <a:rPr lang="en-US" sz="1800" dirty="0"/>
              <a:t>In the worst case, all elements in the sorted subarray are compared to </a:t>
            </a:r>
            <a:r>
              <a:rPr lang="en-US" sz="1800" dirty="0" err="1"/>
              <a:t>next_val</a:t>
            </a:r>
            <a:r>
              <a:rPr lang="en-US" sz="1800" dirty="0"/>
              <a:t> for each insertion - the maximum number of comparisons then will be:</a:t>
            </a:r>
          </a:p>
          <a:p>
            <a:pPr marL="366713" lvl="1" indent="0">
              <a:buNone/>
            </a:pPr>
            <a:r>
              <a:rPr lang="en-US" sz="1800" dirty="0"/>
              <a:t>	1 + 2 + 3 + ... + (n – 2) + (n – 1)</a:t>
            </a:r>
          </a:p>
          <a:p>
            <a:pPr marL="366713" lvl="1" indent="0">
              <a:buNone/>
            </a:pPr>
            <a:r>
              <a:rPr lang="en-US" sz="1800" dirty="0"/>
              <a:t>	which is O(n</a:t>
            </a:r>
            <a:r>
              <a:rPr lang="en-US" sz="1800" baseline="30000" dirty="0"/>
              <a:t>2</a:t>
            </a:r>
            <a:r>
              <a:rPr lang="en-US" sz="1800" dirty="0"/>
              <a:t>).</a:t>
            </a:r>
          </a:p>
          <a:p>
            <a:pPr lvl="1"/>
            <a:r>
              <a:rPr lang="en-US" sz="1800" dirty="0"/>
              <a:t>In the best case (when the array is sorted already), only one comparison is required for each insertion - the number of comparisons is O(n).</a:t>
            </a:r>
          </a:p>
          <a:p>
            <a:r>
              <a:rPr lang="en-US" sz="2000" dirty="0"/>
              <a:t>The number of shifts performed during an insertion is one less than the number of comparisons, or, when the new value is the smallest so far, it is the same as the number of comparisons.</a:t>
            </a:r>
          </a:p>
          <a:p>
            <a:r>
              <a:rPr lang="en-US" sz="2000" dirty="0"/>
              <a:t>A shift in an insertion sort requires movement of only 1 item, while an exchange in a bubble or selection sort involves a temporary item and the movement of three items.</a:t>
            </a:r>
          </a:p>
          <a:p>
            <a:r>
              <a:rPr lang="en-US" sz="2000" dirty="0"/>
              <a:t>A C++ array of objects contains the actual objects, and it is these actual objects that are changed.</a:t>
            </a:r>
          </a:p>
          <a:p>
            <a:endParaRPr lang="en-US" sz="2000" dirty="0"/>
          </a:p>
        </p:txBody>
      </p:sp>
      <p:sp>
        <p:nvSpPr>
          <p:cNvPr id="4" name="Footer Placeholder 3"/>
          <p:cNvSpPr>
            <a:spLocks noGrp="1"/>
          </p:cNvSpPr>
          <p:nvPr>
            <p:ph type="ftr" sz="quarter" idx="11"/>
          </p:nvPr>
        </p:nvSpPr>
        <p:spPr/>
        <p:txBody>
          <a:bodyPr/>
          <a:lstStyle/>
          <a:p>
            <a:pPr>
              <a:defRPr/>
            </a:pPr>
            <a:r>
              <a:rPr lang="en-US"/>
              <a:t>Sorting (35)</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spTree>
    <p:extLst>
      <p:ext uri="{BB962C8B-B14F-4D97-AF65-F5344CB8AC3E}">
        <p14:creationId xmlns:p14="http://schemas.microsoft.com/office/powerpoint/2010/main" val="20924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10.5, pgs. 586-588</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10.5 Comparison of Quadratic Sorts</a:t>
            </a:r>
          </a:p>
          <a:p>
            <a:pPr algn="ctr"/>
            <a:r>
              <a:rPr lang="en-US" sz="2400" dirty="0"/>
              <a:t>Comparisons versus Exchanges</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24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1" y="2057401"/>
            <a:ext cx="3155201" cy="2074545"/>
          </a:xfrm>
          <a:prstGeom prst="rect">
            <a:avLst/>
          </a:prstGeom>
        </p:spPr>
      </p:pic>
    </p:spTree>
    <p:extLst>
      <p:ext uri="{BB962C8B-B14F-4D97-AF65-F5344CB8AC3E}">
        <p14:creationId xmlns:p14="http://schemas.microsoft.com/office/powerpoint/2010/main" val="308869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Quadratic Sorts</a:t>
            </a:r>
          </a:p>
        </p:txBody>
      </p:sp>
      <p:sp>
        <p:nvSpPr>
          <p:cNvPr id="3" name="Content Placeholder 2"/>
          <p:cNvSpPr>
            <a:spLocks noGrp="1"/>
          </p:cNvSpPr>
          <p:nvPr>
            <p:ph sz="quarter" idx="1"/>
          </p:nvPr>
        </p:nvSpPr>
        <p:spPr/>
        <p:txBody>
          <a:bodyPr/>
          <a:lstStyle/>
          <a:p>
            <a:r>
              <a:rPr lang="en-US" dirty="0"/>
              <a:t>Quadratic Sorts:</a:t>
            </a:r>
          </a:p>
          <a:p>
            <a:pPr lvl="1"/>
            <a:r>
              <a:rPr lang="en-US" dirty="0"/>
              <a:t>The best sorting algorithms provide </a:t>
            </a:r>
            <a:r>
              <a:rPr lang="en-US" i="1" dirty="0"/>
              <a:t>n log n </a:t>
            </a:r>
            <a:r>
              <a:rPr lang="en-US" dirty="0"/>
              <a:t>average case performance.</a:t>
            </a:r>
          </a:p>
          <a:p>
            <a:pPr lvl="1"/>
            <a:r>
              <a:rPr lang="en-US" dirty="0"/>
              <a:t>None of the quadratic sort algorithms are particularly good for large arrays (n &gt; 100).</a:t>
            </a:r>
          </a:p>
          <a:p>
            <a:pPr lvl="1"/>
            <a:r>
              <a:rPr lang="en-US" dirty="0"/>
              <a:t>For small arrays (i.e. fewer than 10-20 elements,) insertion sort and selection sort are both typically faster than divide-and-conquer algorithms.</a:t>
            </a:r>
          </a:p>
          <a:p>
            <a:pPr lvl="1"/>
            <a:r>
              <a:rPr lang="en-US" dirty="0"/>
              <a:t>A useful optimization in practice for the recursive algorithms is to switch to insertion sort or selection sort for "small enough" sub lists.</a:t>
            </a:r>
          </a:p>
          <a:p>
            <a:pPr lvl="1"/>
            <a:r>
              <a:rPr lang="en-US" dirty="0"/>
              <a:t>All quadratic sorts require storage for the array being sorted.</a:t>
            </a:r>
          </a:p>
          <a:p>
            <a:pPr lvl="2"/>
            <a:r>
              <a:rPr lang="en-US" dirty="0"/>
              <a:t>While there are also storage requirements for variables, for large n, the size of the array dominates and extra space usage is O(1).</a:t>
            </a:r>
          </a:p>
          <a:p>
            <a:pPr lvl="2"/>
            <a:r>
              <a:rPr lang="en-US" dirty="0"/>
              <a:t>The array is sorted in place.</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Sorting (35)</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25</a:t>
            </a:fld>
            <a:endParaRPr lang="en-US" dirty="0"/>
          </a:p>
        </p:txBody>
      </p:sp>
    </p:spTree>
    <p:extLst>
      <p:ext uri="{BB962C8B-B14F-4D97-AF65-F5344CB8AC3E}">
        <p14:creationId xmlns:p14="http://schemas.microsoft.com/office/powerpoint/2010/main" val="96504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B52B90-9B03-46FC-B1BE-8B8468144858}"/>
              </a:ext>
            </a:extLst>
          </p:cNvPr>
          <p:cNvGrpSpPr/>
          <p:nvPr/>
        </p:nvGrpSpPr>
        <p:grpSpPr>
          <a:xfrm>
            <a:off x="1391478" y="1295402"/>
            <a:ext cx="8362122" cy="5517929"/>
            <a:chOff x="477078" y="1295401"/>
            <a:chExt cx="8362122" cy="5517929"/>
          </a:xfrm>
        </p:grpSpPr>
        <p:pic>
          <p:nvPicPr>
            <p:cNvPr id="5" name="Picture 2" descr="C:\Documents and Settings\Administrator\My Documents\Koffman\PPTs\Koffman_Digital Request 150 DPI JPEG\Ch08\Table 8.2.jpg"/>
            <p:cNvPicPr>
              <a:picLocks noChangeAspect="1" noChangeArrowheads="1"/>
            </p:cNvPicPr>
            <p:nvPr/>
          </p:nvPicPr>
          <p:blipFill>
            <a:blip r:embed="rId2"/>
            <a:srcRect/>
            <a:stretch>
              <a:fillRect/>
            </a:stretch>
          </p:blipFill>
          <p:spPr bwMode="auto">
            <a:xfrm>
              <a:off x="533400" y="4679730"/>
              <a:ext cx="8247063" cy="2133600"/>
            </a:xfrm>
            <a:prstGeom prst="rect">
              <a:avLst/>
            </a:prstGeom>
            <a:noFill/>
            <a:ln w="9525">
              <a:noFill/>
              <a:miter lim="800000"/>
              <a:headEnd/>
              <a:tailEnd/>
            </a:ln>
          </p:spPr>
        </p:pic>
        <p:sp>
          <p:nvSpPr>
            <p:cNvPr id="15" name="Content Placeholder 2">
              <a:extLst>
                <a:ext uri="{FF2B5EF4-FFF2-40B4-BE49-F238E27FC236}">
                  <a16:creationId xmlns:a16="http://schemas.microsoft.com/office/drawing/2014/main" id="{7C36CF9A-5D44-45A9-A1AE-4E5879127B92}"/>
                </a:ext>
              </a:extLst>
            </p:cNvPr>
            <p:cNvSpPr txBox="1">
              <a:spLocks/>
            </p:cNvSpPr>
            <p:nvPr/>
          </p:nvSpPr>
          <p:spPr>
            <a:xfrm>
              <a:off x="477078" y="1295401"/>
              <a:ext cx="8362122" cy="3505200"/>
            </a:xfrm>
            <a:prstGeom prst="rect">
              <a:avLst/>
            </a:prstGeom>
            <a:solidFill>
              <a:schemeClr val="bg1"/>
            </a:solidFill>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Exchanges:</a:t>
              </a:r>
            </a:p>
            <a:p>
              <a:pPr lvl="1"/>
              <a:r>
                <a:rPr lang="en-US" sz="1700" dirty="0"/>
                <a:t>In C++, an exchange requires a swap of two objects using a third object as an intermediary.</a:t>
              </a:r>
            </a:p>
            <a:p>
              <a:pPr lvl="1"/>
              <a:r>
                <a:rPr lang="en-US" sz="1700" dirty="0"/>
                <a:t>The cost of an exchange is proportional to the size of the objects being exchanged and, therefore, may be more costly than a comparison for large objects.</a:t>
              </a:r>
            </a:p>
            <a:p>
              <a:r>
                <a:rPr lang="en-US" sz="2000" dirty="0"/>
                <a:t>Comparisons:</a:t>
              </a:r>
            </a:p>
            <a:p>
              <a:pPr lvl="1"/>
              <a:r>
                <a:rPr lang="en-US" sz="1700" dirty="0"/>
                <a:t>A comparison requires an evaluation of the “</a:t>
              </a:r>
              <a:r>
                <a:rPr lang="en-US" sz="1700" b="1" dirty="0">
                  <a:latin typeface="Consolas" panose="020B0609020204030204" pitchFamily="49" charset="0"/>
                </a:rPr>
                <a:t>&lt;operator</a:t>
              </a:r>
              <a:r>
                <a:rPr lang="en-US" sz="1700" dirty="0"/>
                <a:t>”, or a call to a </a:t>
              </a:r>
              <a:r>
                <a:rPr lang="en-US" sz="1700" b="1" dirty="0">
                  <a:latin typeface="Consolas" panose="020B0609020204030204" pitchFamily="49" charset="0"/>
                </a:rPr>
                <a:t>comparison</a:t>
              </a:r>
              <a:r>
                <a:rPr lang="en-US" sz="1700" dirty="0"/>
                <a:t> function.</a:t>
              </a:r>
            </a:p>
            <a:p>
              <a:pPr lvl="1"/>
              <a:r>
                <a:rPr lang="en-US" sz="1700" dirty="0"/>
                <a:t>The cost of a comparison depends on its complexity, but is generally more costly than an exchange.</a:t>
              </a:r>
            </a:p>
          </p:txBody>
        </p:sp>
      </p:grpSp>
      <p:sp>
        <p:nvSpPr>
          <p:cNvPr id="2" name="Title 1"/>
          <p:cNvSpPr>
            <a:spLocks noGrp="1"/>
          </p:cNvSpPr>
          <p:nvPr>
            <p:ph type="title"/>
          </p:nvPr>
        </p:nvSpPr>
        <p:spPr/>
        <p:txBody>
          <a:bodyPr/>
          <a:lstStyle/>
          <a:p>
            <a:r>
              <a:rPr lang="en-US" dirty="0"/>
              <a:t>Comparison of Quadratic Sorts</a:t>
            </a:r>
          </a:p>
        </p:txBody>
      </p:sp>
      <p:sp>
        <p:nvSpPr>
          <p:cNvPr id="3" name="Footer Placeholder 2"/>
          <p:cNvSpPr>
            <a:spLocks noGrp="1"/>
          </p:cNvSpPr>
          <p:nvPr>
            <p:ph type="ftr" sz="quarter" idx="11"/>
          </p:nvPr>
        </p:nvSpPr>
        <p:spPr/>
        <p:txBody>
          <a:bodyPr/>
          <a:lstStyle/>
          <a:p>
            <a:pPr>
              <a:defRPr/>
            </a:pPr>
            <a:r>
              <a:rPr lang="en-US"/>
              <a:t>Sorting (35)</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26</a:t>
            </a:fld>
            <a:endParaRPr lang="en-US" dirty="0"/>
          </a:p>
        </p:txBody>
      </p:sp>
      <p:grpSp>
        <p:nvGrpSpPr>
          <p:cNvPr id="19" name="Group 18">
            <a:extLst>
              <a:ext uri="{FF2B5EF4-FFF2-40B4-BE49-F238E27FC236}">
                <a16:creationId xmlns:a16="http://schemas.microsoft.com/office/drawing/2014/main" id="{2EF7338A-D351-40B4-90C8-D3FD83EC02D3}"/>
              </a:ext>
            </a:extLst>
          </p:cNvPr>
          <p:cNvGrpSpPr/>
          <p:nvPr/>
        </p:nvGrpSpPr>
        <p:grpSpPr>
          <a:xfrm>
            <a:off x="1219201" y="1295402"/>
            <a:ext cx="8545513" cy="3384329"/>
            <a:chOff x="304800" y="1295401"/>
            <a:chExt cx="8545513" cy="3384329"/>
          </a:xfrm>
        </p:grpSpPr>
        <p:sp>
          <p:nvSpPr>
            <p:cNvPr id="10" name="Rectangle 9">
              <a:extLst>
                <a:ext uri="{FF2B5EF4-FFF2-40B4-BE49-F238E27FC236}">
                  <a16:creationId xmlns:a16="http://schemas.microsoft.com/office/drawing/2014/main" id="{80839A72-F4C1-4DEF-A806-D9C188499322}"/>
                </a:ext>
              </a:extLst>
            </p:cNvPr>
            <p:cNvSpPr/>
            <p:nvPr/>
          </p:nvSpPr>
          <p:spPr>
            <a:xfrm>
              <a:off x="304800" y="1295401"/>
              <a:ext cx="8545513" cy="33843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28DCCFE-3BA7-48EA-88EE-A4F922386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452675"/>
              <a:ext cx="1753106" cy="2743200"/>
            </a:xfrm>
            <a:prstGeom prst="rect">
              <a:avLst/>
            </a:prstGeom>
          </p:spPr>
        </p:pic>
        <p:sp>
          <p:nvSpPr>
            <p:cNvPr id="12" name="TextBox 11">
              <a:extLst>
                <a:ext uri="{FF2B5EF4-FFF2-40B4-BE49-F238E27FC236}">
                  <a16:creationId xmlns:a16="http://schemas.microsoft.com/office/drawing/2014/main" id="{278634B7-244D-4173-8100-6607699E6BE4}"/>
                </a:ext>
              </a:extLst>
            </p:cNvPr>
            <p:cNvSpPr txBox="1"/>
            <p:nvPr/>
          </p:nvSpPr>
          <p:spPr>
            <a:xfrm>
              <a:off x="594360" y="4210343"/>
              <a:ext cx="2209800" cy="369332"/>
            </a:xfrm>
            <a:prstGeom prst="rect">
              <a:avLst/>
            </a:prstGeom>
            <a:noFill/>
          </p:spPr>
          <p:txBody>
            <a:bodyPr wrap="square" rtlCol="0">
              <a:spAutoFit/>
            </a:bodyPr>
            <a:lstStyle/>
            <a:p>
              <a:pPr algn="ctr"/>
              <a:r>
                <a:rPr lang="en-US" b="1" dirty="0">
                  <a:latin typeface="Consolas" panose="020B0609020204030204" pitchFamily="49" charset="0"/>
                </a:rPr>
                <a:t>Selection Sort</a:t>
              </a:r>
            </a:p>
          </p:txBody>
        </p:sp>
        <p:sp>
          <p:nvSpPr>
            <p:cNvPr id="13" name="TextBox 12">
              <a:extLst>
                <a:ext uri="{FF2B5EF4-FFF2-40B4-BE49-F238E27FC236}">
                  <a16:creationId xmlns:a16="http://schemas.microsoft.com/office/drawing/2014/main" id="{7398AF2B-B195-48E9-80C4-73D31C7967F9}"/>
                </a:ext>
              </a:extLst>
            </p:cNvPr>
            <p:cNvSpPr txBox="1"/>
            <p:nvPr/>
          </p:nvSpPr>
          <p:spPr>
            <a:xfrm>
              <a:off x="3486879" y="4210343"/>
              <a:ext cx="2209800" cy="369332"/>
            </a:xfrm>
            <a:prstGeom prst="rect">
              <a:avLst/>
            </a:prstGeom>
            <a:noFill/>
          </p:spPr>
          <p:txBody>
            <a:bodyPr wrap="square" rtlCol="0">
              <a:spAutoFit/>
            </a:bodyPr>
            <a:lstStyle/>
            <a:p>
              <a:pPr algn="ctr"/>
              <a:r>
                <a:rPr lang="en-US" b="1" dirty="0">
                  <a:latin typeface="Consolas" panose="020B0609020204030204" pitchFamily="49" charset="0"/>
                </a:rPr>
                <a:t>Bubble Sort</a:t>
              </a:r>
            </a:p>
          </p:txBody>
        </p:sp>
        <p:sp>
          <p:nvSpPr>
            <p:cNvPr id="14" name="TextBox 13">
              <a:extLst>
                <a:ext uri="{FF2B5EF4-FFF2-40B4-BE49-F238E27FC236}">
                  <a16:creationId xmlns:a16="http://schemas.microsoft.com/office/drawing/2014/main" id="{16EEC8C1-043A-4D17-86A4-5521F86AF18C}"/>
                </a:ext>
              </a:extLst>
            </p:cNvPr>
            <p:cNvSpPr txBox="1"/>
            <p:nvPr/>
          </p:nvSpPr>
          <p:spPr>
            <a:xfrm>
              <a:off x="6379398" y="4210343"/>
              <a:ext cx="2209800" cy="369332"/>
            </a:xfrm>
            <a:prstGeom prst="rect">
              <a:avLst/>
            </a:prstGeom>
            <a:noFill/>
          </p:spPr>
          <p:txBody>
            <a:bodyPr wrap="square" rtlCol="0">
              <a:spAutoFit/>
            </a:bodyPr>
            <a:lstStyle/>
            <a:p>
              <a:pPr algn="ctr"/>
              <a:r>
                <a:rPr lang="en-US" b="1" dirty="0">
                  <a:latin typeface="Consolas" panose="020B0609020204030204" pitchFamily="49" charset="0"/>
                </a:rPr>
                <a:t>Insertion Sort</a:t>
              </a:r>
            </a:p>
          </p:txBody>
        </p:sp>
        <p:pic>
          <p:nvPicPr>
            <p:cNvPr id="17" name="Picture 16" descr="A picture containing bird, flock, nature, rain&#10;&#10;Description automatically generated">
              <a:extLst>
                <a:ext uri="{FF2B5EF4-FFF2-40B4-BE49-F238E27FC236}">
                  <a16:creationId xmlns:a16="http://schemas.microsoft.com/office/drawing/2014/main" id="{51ECECD1-0D07-4378-BC9F-D9F0D9E7F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52675"/>
              <a:ext cx="2743200" cy="2743200"/>
            </a:xfrm>
            <a:prstGeom prst="rect">
              <a:avLst/>
            </a:prstGeom>
          </p:spPr>
        </p:pic>
        <p:pic>
          <p:nvPicPr>
            <p:cNvPr id="18" name="Picture 17" descr="A picture containing nature, rain, filled, flying&#10;&#10;Description automatically generated">
              <a:extLst>
                <a:ext uri="{FF2B5EF4-FFF2-40B4-BE49-F238E27FC236}">
                  <a16:creationId xmlns:a16="http://schemas.microsoft.com/office/drawing/2014/main" id="{F48F2439-C3D1-469B-A779-CD42593CA9F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505200" y="1452675"/>
              <a:ext cx="2743200" cy="2743200"/>
            </a:xfrm>
            <a:prstGeom prst="rect">
              <a:avLst/>
            </a:prstGeom>
          </p:spPr>
        </p:pic>
      </p:grpSp>
    </p:spTree>
    <p:extLst>
      <p:ext uri="{BB962C8B-B14F-4D97-AF65-F5344CB8AC3E}">
        <p14:creationId xmlns:p14="http://schemas.microsoft.com/office/powerpoint/2010/main" val="38575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Quadratic Sorts</a:t>
            </a:r>
          </a:p>
        </p:txBody>
      </p:sp>
      <p:sp>
        <p:nvSpPr>
          <p:cNvPr id="3" name="Content Placeholder 2"/>
          <p:cNvSpPr>
            <a:spLocks noGrp="1"/>
          </p:cNvSpPr>
          <p:nvPr>
            <p:ph sz="quarter" idx="1"/>
          </p:nvPr>
        </p:nvSpPr>
        <p:spPr>
          <a:xfrm>
            <a:off x="609600" y="1295401"/>
            <a:ext cx="4986528" cy="5454359"/>
          </a:xfrm>
        </p:spPr>
        <p:txBody>
          <a:bodyPr/>
          <a:lstStyle/>
          <a:p>
            <a:r>
              <a:rPr lang="en-US" b="1" dirty="0">
                <a:solidFill>
                  <a:srgbClr val="FF0000"/>
                </a:solidFill>
              </a:rPr>
              <a:t>Insertion sort </a:t>
            </a:r>
          </a:p>
          <a:p>
            <a:pPr lvl="1"/>
            <a:r>
              <a:rPr lang="en-US" sz="1200" dirty="0"/>
              <a:t>Simple, efficient for small data sets</a:t>
            </a:r>
          </a:p>
          <a:p>
            <a:pPr lvl="1"/>
            <a:r>
              <a:rPr lang="en-US" sz="1200" dirty="0"/>
              <a:t>Stable and sorts a list as elements are inserted.</a:t>
            </a:r>
          </a:p>
          <a:p>
            <a:pPr lvl="1"/>
            <a:r>
              <a:rPr lang="en-US" sz="1200" dirty="0"/>
              <a:t>Requires half as many comparisons as selection sort.</a:t>
            </a:r>
          </a:p>
          <a:p>
            <a:pPr lvl="1"/>
            <a:r>
              <a:rPr lang="en-US" sz="1200" dirty="0"/>
              <a:t>Runs efficiently if the array is already sorted or "close to sorted."</a:t>
            </a:r>
          </a:p>
          <a:p>
            <a:r>
              <a:rPr lang="en-US" b="1" dirty="0">
                <a:solidFill>
                  <a:srgbClr val="FF0000"/>
                </a:solidFill>
              </a:rPr>
              <a:t>Selection sort </a:t>
            </a:r>
          </a:p>
          <a:p>
            <a:pPr lvl="1"/>
            <a:r>
              <a:rPr lang="en-US" sz="1200" dirty="0"/>
              <a:t>Simple, works well with structures that add and remove efficiently (linked lists.)</a:t>
            </a:r>
          </a:p>
          <a:p>
            <a:pPr lvl="1"/>
            <a:r>
              <a:rPr lang="en-US" sz="1200" dirty="0"/>
              <a:t>Takes advantage of any partial sorting in the array and uses less costly shifts.</a:t>
            </a:r>
          </a:p>
          <a:p>
            <a:pPr lvl="1"/>
            <a:r>
              <a:rPr lang="en-US" sz="1200" dirty="0"/>
              <a:t>Almost always outperforms bubble sort but worse than similar insertion sorts.</a:t>
            </a:r>
          </a:p>
          <a:p>
            <a:r>
              <a:rPr lang="en-US" b="1" dirty="0">
                <a:solidFill>
                  <a:srgbClr val="FF0000"/>
                </a:solidFill>
              </a:rPr>
              <a:t>Bubble sort</a:t>
            </a:r>
          </a:p>
          <a:p>
            <a:pPr lvl="1"/>
            <a:r>
              <a:rPr lang="en-US" sz="1200" dirty="0"/>
              <a:t>Generally gives the worst performance, unless the array is nearly sorted.</a:t>
            </a:r>
          </a:p>
          <a:p>
            <a:pPr lvl="1"/>
            <a:r>
              <a:rPr lang="en-US" sz="1200" dirty="0"/>
              <a:t>Only significant advantage over most other implementations is the ability to detect that the list is sorted.</a:t>
            </a:r>
          </a:p>
        </p:txBody>
      </p:sp>
      <p:sp>
        <p:nvSpPr>
          <p:cNvPr id="4" name="Footer Placeholder 3"/>
          <p:cNvSpPr>
            <a:spLocks noGrp="1"/>
          </p:cNvSpPr>
          <p:nvPr>
            <p:ph type="ftr" sz="quarter" idx="11"/>
          </p:nvPr>
        </p:nvSpPr>
        <p:spPr/>
        <p:txBody>
          <a:bodyPr/>
          <a:lstStyle/>
          <a:p>
            <a:pPr>
              <a:defRPr/>
            </a:pPr>
            <a:r>
              <a:rPr lang="en-US"/>
              <a:t>Sorting (35)</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27</a:t>
            </a:fld>
            <a:endParaRPr lang="en-US" dirty="0"/>
          </a:p>
        </p:txBody>
      </p:sp>
      <p:pic>
        <p:nvPicPr>
          <p:cNvPr id="6" name="Picture 5">
            <a:extLst>
              <a:ext uri="{FF2B5EF4-FFF2-40B4-BE49-F238E27FC236}">
                <a16:creationId xmlns:a16="http://schemas.microsoft.com/office/drawing/2014/main" id="{59B30A60-428B-4E12-BEF8-A605B276A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688" y="1412938"/>
            <a:ext cx="10225088" cy="5175100"/>
          </a:xfrm>
          <a:prstGeom prst="rect">
            <a:avLst/>
          </a:prstGeom>
        </p:spPr>
      </p:pic>
      <p:sp>
        <p:nvSpPr>
          <p:cNvPr id="7" name="Rectangle 6">
            <a:extLst>
              <a:ext uri="{FF2B5EF4-FFF2-40B4-BE49-F238E27FC236}">
                <a16:creationId xmlns:a16="http://schemas.microsoft.com/office/drawing/2014/main" id="{923B819D-E662-40BE-A926-D2E65FA56AD0}"/>
              </a:ext>
            </a:extLst>
          </p:cNvPr>
          <p:cNvSpPr/>
          <p:nvPr/>
        </p:nvSpPr>
        <p:spPr>
          <a:xfrm>
            <a:off x="10581512" y="1295400"/>
            <a:ext cx="1622680" cy="550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0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10.6, pgs. 588-590</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endParaRPr lang="en-US" sz="2400" dirty="0"/>
          </a:p>
          <a:p>
            <a:pPr algn="ctr"/>
            <a:r>
              <a:rPr lang="en-US" sz="2400" dirty="0"/>
              <a:t>10.6 Shell Sort: A Better Insertion Sort</a:t>
            </a:r>
          </a:p>
          <a:p>
            <a:pPr algn="ctr"/>
            <a:r>
              <a:rPr lang="en-US" sz="2400" dirty="0"/>
              <a:t>Analysis of Shell Sort</a:t>
            </a:r>
          </a:p>
          <a:p>
            <a:pPr algn="ctr"/>
            <a:r>
              <a:rPr lang="en-US" sz="2400" dirty="0"/>
              <a:t>Code for Shell Sort</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28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454942"/>
            <a:ext cx="2899410" cy="2881317"/>
          </a:xfrm>
          <a:prstGeom prst="rect">
            <a:avLst/>
          </a:prstGeom>
        </p:spPr>
      </p:pic>
    </p:spTree>
    <p:extLst>
      <p:ext uri="{BB962C8B-B14F-4D97-AF65-F5344CB8AC3E}">
        <p14:creationId xmlns:p14="http://schemas.microsoft.com/office/powerpoint/2010/main" val="362301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sz="quarter" idx="1"/>
          </p:nvPr>
        </p:nvSpPr>
        <p:spPr>
          <a:xfrm>
            <a:off x="546538" y="1295400"/>
            <a:ext cx="9701048" cy="5334000"/>
          </a:xfrm>
        </p:spPr>
        <p:txBody>
          <a:bodyPr/>
          <a:lstStyle/>
          <a:p>
            <a:pPr eaLnBrk="1" hangingPunct="1"/>
            <a:r>
              <a:rPr lang="en-US" dirty="0"/>
              <a:t>A Shell sort is a type of insertion sort, but with O(</a:t>
            </a:r>
            <a:r>
              <a:rPr lang="en-US" i="1" dirty="0"/>
              <a:t>n</a:t>
            </a:r>
            <a:r>
              <a:rPr lang="en-US" baseline="30000" dirty="0"/>
              <a:t>3/2</a:t>
            </a:r>
            <a:r>
              <a:rPr lang="en-US" dirty="0"/>
              <a:t>) or better performance than the O(</a:t>
            </a:r>
            <a:r>
              <a:rPr lang="en-US" i="1" dirty="0"/>
              <a:t>n</a:t>
            </a:r>
            <a:r>
              <a:rPr lang="en-US" baseline="30000" dirty="0"/>
              <a:t>2</a:t>
            </a:r>
            <a:r>
              <a:rPr lang="en-US" dirty="0"/>
              <a:t>) sorts.</a:t>
            </a:r>
          </a:p>
          <a:p>
            <a:pPr eaLnBrk="1" hangingPunct="1"/>
            <a:r>
              <a:rPr lang="en-US" dirty="0"/>
              <a:t>It is named after its discoverer, Donald Shell.</a:t>
            </a:r>
          </a:p>
          <a:p>
            <a:pPr eaLnBrk="1" hangingPunct="1"/>
            <a:r>
              <a:rPr lang="en-US" dirty="0"/>
              <a:t>A Shell sort can be thought of as a </a:t>
            </a:r>
            <a:r>
              <a:rPr lang="en-US" b="1" dirty="0">
                <a:solidFill>
                  <a:srgbClr val="FF0000"/>
                </a:solidFill>
              </a:rPr>
              <a:t>divide-and-conquer</a:t>
            </a:r>
            <a:r>
              <a:rPr lang="en-US" dirty="0"/>
              <a:t> approach to insertion sort.</a:t>
            </a:r>
          </a:p>
          <a:p>
            <a:pPr eaLnBrk="1" hangingPunct="1"/>
            <a:r>
              <a:rPr lang="en-US" dirty="0"/>
              <a:t>Instead of sorting the entire array, Shell sort sorts many smaller subarrays using insertion sort </a:t>
            </a:r>
            <a:r>
              <a:rPr lang="en-US" u="sng" dirty="0"/>
              <a:t>before</a:t>
            </a:r>
            <a:r>
              <a:rPr lang="en-US" dirty="0"/>
              <a:t> sorting the entire array.</a:t>
            </a:r>
          </a:p>
          <a:p>
            <a:pPr lvl="1"/>
            <a:r>
              <a:rPr lang="en-US" dirty="0"/>
              <a:t>The initial subarrays will contain </a:t>
            </a:r>
            <a:r>
              <a:rPr lang="en-US" u="sng" dirty="0"/>
              <a:t>two or three elements</a:t>
            </a:r>
            <a:r>
              <a:rPr lang="en-US" dirty="0"/>
              <a:t>, so the insertion sorts will go very quickly.</a:t>
            </a:r>
          </a:p>
          <a:p>
            <a:pPr lvl="1"/>
            <a:r>
              <a:rPr lang="en-US" dirty="0"/>
              <a:t>After each collection of subarrays is sorted, a new collection of subarrays with approximately twice as many elements as before will be sorted.</a:t>
            </a:r>
          </a:p>
          <a:p>
            <a:pPr lvl="1"/>
            <a:r>
              <a:rPr lang="en-US" dirty="0"/>
              <a:t>The last step is to perform an insertion sort on the entire array, which has been presorted by the earlier sorts.</a:t>
            </a:r>
          </a:p>
        </p:txBody>
      </p:sp>
      <p:sp>
        <p:nvSpPr>
          <p:cNvPr id="2" name="Footer Placeholder 1"/>
          <p:cNvSpPr>
            <a:spLocks noGrp="1"/>
          </p:cNvSpPr>
          <p:nvPr>
            <p:ph type="ftr" sz="quarter" idx="11"/>
          </p:nvPr>
        </p:nvSpPr>
        <p:spPr/>
        <p:txBody>
          <a:bodyPr/>
          <a:lstStyle/>
          <a:p>
            <a:pPr>
              <a:defRPr/>
            </a:pPr>
            <a:r>
              <a:rPr lang="en-US"/>
              <a:t>Sorting (35)</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29</a:t>
            </a:fld>
            <a:endParaRPr lang="en-US"/>
          </a:p>
        </p:txBody>
      </p:sp>
      <p:sp>
        <p:nvSpPr>
          <p:cNvPr id="4" name="Title 3"/>
          <p:cNvSpPr>
            <a:spLocks noGrp="1"/>
          </p:cNvSpPr>
          <p:nvPr>
            <p:ph type="title"/>
          </p:nvPr>
        </p:nvSpPr>
        <p:spPr/>
        <p:txBody>
          <a:bodyPr/>
          <a:lstStyle/>
          <a:p>
            <a:r>
              <a:rPr lang="en-US" dirty="0"/>
              <a:t>Shell Sort: A Better Insertion Sort</a:t>
            </a:r>
          </a:p>
        </p:txBody>
      </p:sp>
    </p:spTree>
    <p:extLst>
      <p:ext uri="{BB962C8B-B14F-4D97-AF65-F5344CB8AC3E}">
        <p14:creationId xmlns:p14="http://schemas.microsoft.com/office/powerpoint/2010/main" val="25721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Effect transition="in" filter="fade">
                                      <p:cBhvr>
                                        <p:cTn id="7" dur="500"/>
                                        <p:tgtEl>
                                          <p:spTgt spid="190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66">
                                            <p:txEl>
                                              <p:pRg st="1" end="1"/>
                                            </p:txEl>
                                          </p:spTgt>
                                        </p:tgtEl>
                                        <p:attrNameLst>
                                          <p:attrName>style.visibility</p:attrName>
                                        </p:attrNameLst>
                                      </p:cBhvr>
                                      <p:to>
                                        <p:strVal val="visible"/>
                                      </p:to>
                                    </p:set>
                                    <p:animEffect transition="in" filter="fade">
                                      <p:cBhvr>
                                        <p:cTn id="12" dur="500"/>
                                        <p:tgtEl>
                                          <p:spTgt spid="190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466">
                                            <p:txEl>
                                              <p:pRg st="2" end="2"/>
                                            </p:txEl>
                                          </p:spTgt>
                                        </p:tgtEl>
                                        <p:attrNameLst>
                                          <p:attrName>style.visibility</p:attrName>
                                        </p:attrNameLst>
                                      </p:cBhvr>
                                      <p:to>
                                        <p:strVal val="visible"/>
                                      </p:to>
                                    </p:set>
                                    <p:animEffect transition="in" filter="fade">
                                      <p:cBhvr>
                                        <p:cTn id="17" dur="500"/>
                                        <p:tgtEl>
                                          <p:spTgt spid="190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466">
                                            <p:txEl>
                                              <p:pRg st="3" end="3"/>
                                            </p:txEl>
                                          </p:spTgt>
                                        </p:tgtEl>
                                        <p:attrNameLst>
                                          <p:attrName>style.visibility</p:attrName>
                                        </p:attrNameLst>
                                      </p:cBhvr>
                                      <p:to>
                                        <p:strVal val="visible"/>
                                      </p:to>
                                    </p:set>
                                    <p:animEffect transition="in" filter="fade">
                                      <p:cBhvr>
                                        <p:cTn id="22" dur="500"/>
                                        <p:tgtEl>
                                          <p:spTgt spid="19046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0466">
                                            <p:txEl>
                                              <p:pRg st="4" end="4"/>
                                            </p:txEl>
                                          </p:spTgt>
                                        </p:tgtEl>
                                        <p:attrNameLst>
                                          <p:attrName>style.visibility</p:attrName>
                                        </p:attrNameLst>
                                      </p:cBhvr>
                                      <p:to>
                                        <p:strVal val="visible"/>
                                      </p:to>
                                    </p:set>
                                    <p:animEffect transition="in" filter="fade">
                                      <p:cBhvr>
                                        <p:cTn id="25" dur="500"/>
                                        <p:tgtEl>
                                          <p:spTgt spid="19046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0466">
                                            <p:txEl>
                                              <p:pRg st="5" end="5"/>
                                            </p:txEl>
                                          </p:spTgt>
                                        </p:tgtEl>
                                        <p:attrNameLst>
                                          <p:attrName>style.visibility</p:attrName>
                                        </p:attrNameLst>
                                      </p:cBhvr>
                                      <p:to>
                                        <p:strVal val="visible"/>
                                      </p:to>
                                    </p:set>
                                    <p:animEffect transition="in" filter="fade">
                                      <p:cBhvr>
                                        <p:cTn id="28" dur="500"/>
                                        <p:tgtEl>
                                          <p:spTgt spid="190466">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0466">
                                            <p:txEl>
                                              <p:pRg st="6" end="6"/>
                                            </p:txEl>
                                          </p:spTgt>
                                        </p:tgtEl>
                                        <p:attrNameLst>
                                          <p:attrName>style.visibility</p:attrName>
                                        </p:attrNameLst>
                                      </p:cBhvr>
                                      <p:to>
                                        <p:strVal val="visible"/>
                                      </p:to>
                                    </p:set>
                                    <p:animEffect transition="in" filter="fade">
                                      <p:cBhvr>
                                        <p:cTn id="31" dur="500"/>
                                        <p:tgtEl>
                                          <p:spTgt spid="1904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B319-2539-4D72-83DE-E0FC676730F2}"/>
              </a:ext>
            </a:extLst>
          </p:cNvPr>
          <p:cNvSpPr>
            <a:spLocks noGrp="1"/>
          </p:cNvSpPr>
          <p:nvPr>
            <p:ph type="title"/>
          </p:nvPr>
        </p:nvSpPr>
        <p:spPr/>
        <p:txBody>
          <a:bodyPr/>
          <a:lstStyle/>
          <a:p>
            <a:r>
              <a:rPr lang="en-US"/>
              <a:t>Tip #35: Initialization </a:t>
            </a:r>
            <a:r>
              <a:rPr lang="en-US" dirty="0"/>
              <a:t>Lists</a:t>
            </a:r>
          </a:p>
        </p:txBody>
      </p:sp>
      <p:sp>
        <p:nvSpPr>
          <p:cNvPr id="3" name="Footer Placeholder 2">
            <a:extLst>
              <a:ext uri="{FF2B5EF4-FFF2-40B4-BE49-F238E27FC236}">
                <a16:creationId xmlns:a16="http://schemas.microsoft.com/office/drawing/2014/main" id="{0F8BD65F-05FA-479E-B109-A402C7DF2D55}"/>
              </a:ext>
            </a:extLst>
          </p:cNvPr>
          <p:cNvSpPr>
            <a:spLocks noGrp="1"/>
          </p:cNvSpPr>
          <p:nvPr>
            <p:ph type="ftr" sz="quarter" idx="11"/>
          </p:nvPr>
        </p:nvSpPr>
        <p:spPr/>
        <p:txBody>
          <a:bodyPr/>
          <a:lstStyle/>
          <a:p>
            <a:pPr>
              <a:defRPr/>
            </a:pPr>
            <a:r>
              <a:rPr lang="en-US"/>
              <a:t>Sorting (35)</a:t>
            </a:r>
            <a:endParaRPr lang="en-US" dirty="0"/>
          </a:p>
        </p:txBody>
      </p:sp>
      <p:sp>
        <p:nvSpPr>
          <p:cNvPr id="4" name="Slide Number Placeholder 3">
            <a:extLst>
              <a:ext uri="{FF2B5EF4-FFF2-40B4-BE49-F238E27FC236}">
                <a16:creationId xmlns:a16="http://schemas.microsoft.com/office/drawing/2014/main" id="{0336109D-D735-45EF-8EF7-8AEF21A0433B}"/>
              </a:ext>
            </a:extLst>
          </p:cNvPr>
          <p:cNvSpPr>
            <a:spLocks noGrp="1"/>
          </p:cNvSpPr>
          <p:nvPr>
            <p:ph type="sldNum" sz="quarter" idx="12"/>
          </p:nvPr>
        </p:nvSpPr>
        <p:spPr/>
        <p:txBody>
          <a:bodyPr/>
          <a:lstStyle/>
          <a:p>
            <a:pPr>
              <a:defRPr/>
            </a:pPr>
            <a:fld id="{F59D9B86-AB8B-404F-8D86-C97B35C4C67E}" type="slidenum">
              <a:rPr lang="en-US" smtClean="0"/>
              <a:pPr>
                <a:defRPr/>
              </a:pPr>
              <a:t>3</a:t>
            </a:fld>
            <a:endParaRPr lang="en-US" dirty="0"/>
          </a:p>
        </p:txBody>
      </p:sp>
      <p:graphicFrame>
        <p:nvGraphicFramePr>
          <p:cNvPr id="5" name="Table 4">
            <a:extLst>
              <a:ext uri="{FF2B5EF4-FFF2-40B4-BE49-F238E27FC236}">
                <a16:creationId xmlns:a16="http://schemas.microsoft.com/office/drawing/2014/main" id="{F7143C88-D9BB-4BA3-911D-BDE151FD1DE6}"/>
              </a:ext>
            </a:extLst>
          </p:cNvPr>
          <p:cNvGraphicFramePr>
            <a:graphicFrameLocks noGrp="1"/>
          </p:cNvGraphicFramePr>
          <p:nvPr>
            <p:extLst>
              <p:ext uri="{D42A27DB-BD31-4B8C-83A1-F6EECF244321}">
                <p14:modId xmlns:p14="http://schemas.microsoft.com/office/powerpoint/2010/main" val="2158854291"/>
              </p:ext>
            </p:extLst>
          </p:nvPr>
        </p:nvGraphicFramePr>
        <p:xfrm>
          <a:off x="658368" y="1397000"/>
          <a:ext cx="9802368" cy="2225040"/>
        </p:xfrm>
        <a:graphic>
          <a:graphicData uri="http://schemas.openxmlformats.org/drawingml/2006/table">
            <a:tbl>
              <a:tblPr firstRow="1" bandRow="1">
                <a:tableStyleId>{5C22544A-7EE6-4342-B048-85BDC9FD1C3A}</a:tableStyleId>
              </a:tblPr>
              <a:tblGrid>
                <a:gridCol w="4901184">
                  <a:extLst>
                    <a:ext uri="{9D8B030D-6E8A-4147-A177-3AD203B41FA5}">
                      <a16:colId xmlns:a16="http://schemas.microsoft.com/office/drawing/2014/main" val="2591983084"/>
                    </a:ext>
                  </a:extLst>
                </a:gridCol>
                <a:gridCol w="4901184">
                  <a:extLst>
                    <a:ext uri="{9D8B030D-6E8A-4147-A177-3AD203B41FA5}">
                      <a16:colId xmlns:a16="http://schemas.microsoft.com/office/drawing/2014/main" val="351082300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rgbClr val="FFFFFF"/>
                          </a:solidFill>
                          <a:effectLst/>
                          <a:latin typeface="Arial" panose="020B0604020202020204" pitchFamily="34" charset="0"/>
                        </a:rPr>
                        <a:t>Container Declaration</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a:tc>
                <a:tc>
                  <a:txBody>
                    <a:bodyPr/>
                    <a:lstStyle/>
                    <a:p>
                      <a:r>
                        <a:rPr kumimoji="0" lang="en-US" altLang="en-US" sz="1800" b="1" i="0" u="none" strike="noStrike" cap="none" normalizeH="0" baseline="0" dirty="0">
                          <a:ln>
                            <a:noFill/>
                          </a:ln>
                          <a:solidFill>
                            <a:srgbClr val="FFFFFF"/>
                          </a:solidFill>
                          <a:effectLst/>
                          <a:latin typeface="Arial" panose="020B0604020202020204" pitchFamily="34" charset="0"/>
                        </a:rPr>
                        <a:t>Initialization</a:t>
                      </a:r>
                      <a:endParaRPr lang="en-US" dirty="0"/>
                    </a:p>
                  </a:txBody>
                  <a:tcPr/>
                </a:tc>
                <a:extLst>
                  <a:ext uri="{0D108BD9-81ED-4DB2-BD59-A6C34878D82A}">
                    <a16:rowId xmlns:a16="http://schemas.microsoft.com/office/drawing/2014/main" val="840603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pair&lt;int, int&gt; p</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p = {3, 4};</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39293880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vector&lt;int&gt; v</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v = {1, 2, 5, 2};</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13991109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set&lt;int&gt; s;</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s = {4, 6, 2, 7, 4};</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3685925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list&lt;int&gt; l;</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l = {5, 6, 9, 1};</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9562438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map&lt;int, string&gt; m;</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onsolas" panose="020B0609020204030204" pitchFamily="49" charset="0"/>
                        </a:rPr>
                        <a:t>m = {{1, "a"}, {2, {'b', 'c'}}};</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tc>
                <a:extLst>
                  <a:ext uri="{0D108BD9-81ED-4DB2-BD59-A6C34878D82A}">
                    <a16:rowId xmlns:a16="http://schemas.microsoft.com/office/drawing/2014/main" val="3663061347"/>
                  </a:ext>
                </a:extLst>
              </a:tr>
            </a:tbl>
          </a:graphicData>
        </a:graphic>
      </p:graphicFrame>
      <p:sp>
        <p:nvSpPr>
          <p:cNvPr id="6" name="TextBox 5">
            <a:extLst>
              <a:ext uri="{FF2B5EF4-FFF2-40B4-BE49-F238E27FC236}">
                <a16:creationId xmlns:a16="http://schemas.microsoft.com/office/drawing/2014/main" id="{4EDC851D-D1FB-4B92-A7CF-CBA95FE83C2A}"/>
              </a:ext>
            </a:extLst>
          </p:cNvPr>
          <p:cNvSpPr txBox="1"/>
          <p:nvPr/>
        </p:nvSpPr>
        <p:spPr>
          <a:xfrm>
            <a:off x="658368" y="3733801"/>
            <a:ext cx="9003793" cy="3123932"/>
          </a:xfrm>
          <a:prstGeom prst="rect">
            <a:avLst/>
          </a:prstGeom>
          <a:noFill/>
        </p:spPr>
        <p:txBody>
          <a:bodyPr wrap="square" rtlCol="0">
            <a:spAutoFit/>
          </a:bodyPr>
          <a:lstStyle/>
          <a:p>
            <a:r>
              <a:rPr lang="en-US" sz="1400" b="1" dirty="0">
                <a:latin typeface="Consolas" panose="020B0609020204030204" pitchFamily="49" charset="0"/>
              </a:rPr>
              <a:t>template &lt;</a:t>
            </a:r>
            <a:r>
              <a:rPr lang="en-US" sz="1400" b="1" dirty="0" err="1">
                <a:latin typeface="Consolas" panose="020B0609020204030204" pitchFamily="49" charset="0"/>
              </a:rPr>
              <a:t>typename</a:t>
            </a:r>
            <a:r>
              <a:rPr lang="en-US" sz="1400" b="1" dirty="0">
                <a:latin typeface="Consolas" panose="020B0609020204030204" pitchFamily="49" charset="0"/>
              </a:rPr>
              <a:t> T&gt;</a:t>
            </a:r>
          </a:p>
          <a:p>
            <a:r>
              <a:rPr lang="en-US" sz="1400" b="1" dirty="0">
                <a:latin typeface="Consolas" panose="020B0609020204030204" pitchFamily="49" charset="0"/>
              </a:rPr>
              <a:t>class Set</a:t>
            </a:r>
          </a:p>
          <a:p>
            <a:r>
              <a:rPr lang="en-US" sz="1400" b="1" dirty="0">
                <a:latin typeface="Consolas" panose="020B0609020204030204" pitchFamily="49" charset="0"/>
              </a:rPr>
              <a:t>{</a:t>
            </a:r>
          </a:p>
          <a:p>
            <a:r>
              <a:rPr lang="en-US" sz="1400" b="1" dirty="0">
                <a:latin typeface="Consolas" panose="020B0609020204030204" pitchFamily="49" charset="0"/>
              </a:rPr>
              <a:t>private:</a:t>
            </a:r>
          </a:p>
          <a:p>
            <a:r>
              <a:rPr lang="en-US" sz="1400" b="1" dirty="0">
                <a:latin typeface="Consolas" panose="020B0609020204030204" pitchFamily="49" charset="0"/>
              </a:rPr>
              <a:t>   std::list&lt;T&gt; list_;</a:t>
            </a:r>
          </a:p>
          <a:p>
            <a:r>
              <a:rPr lang="en-US" sz="1400" b="1" dirty="0">
                <a:latin typeface="Consolas" panose="020B0609020204030204" pitchFamily="49" charset="0"/>
              </a:rPr>
              <a:t>public:</a:t>
            </a:r>
          </a:p>
          <a:p>
            <a:r>
              <a:rPr lang="en-US" sz="1400" b="1" dirty="0">
                <a:latin typeface="Consolas" panose="020B0609020204030204" pitchFamily="49" charset="0"/>
              </a:rPr>
              <a:t>   Set(</a:t>
            </a:r>
            <a:r>
              <a:rPr lang="en-US" sz="1500" b="1" dirty="0">
                <a:solidFill>
                  <a:srgbClr val="FF0000"/>
                </a:solidFill>
                <a:latin typeface="Consolas" panose="020B0609020204030204" pitchFamily="49" charset="0"/>
              </a:rPr>
              <a:t>std::</a:t>
            </a:r>
            <a:r>
              <a:rPr lang="en-US" sz="1500" b="1" dirty="0" err="1">
                <a:solidFill>
                  <a:srgbClr val="FF0000"/>
                </a:solidFill>
                <a:latin typeface="Consolas" panose="020B0609020204030204" pitchFamily="49" charset="0"/>
              </a:rPr>
              <a:t>initializer_list</a:t>
            </a:r>
            <a:r>
              <a:rPr lang="en-US" sz="1500" b="1" dirty="0">
                <a:solidFill>
                  <a:srgbClr val="FF0000"/>
                </a:solidFill>
                <a:latin typeface="Consolas" panose="020B0609020204030204" pitchFamily="49" charset="0"/>
              </a:rPr>
              <a:t>&lt;T&gt;</a:t>
            </a:r>
            <a:r>
              <a:rPr lang="en-US" sz="1400" b="1" dirty="0">
                <a:latin typeface="Consolas" panose="020B0609020204030204" pitchFamily="49" charset="0"/>
              </a:rPr>
              <a:t> list) : list_(list) {}</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int main()</a:t>
            </a:r>
          </a:p>
          <a:p>
            <a:r>
              <a:rPr lang="en-US" sz="1400" b="1" dirty="0">
                <a:latin typeface="Consolas" panose="020B0609020204030204" pitchFamily="49" charset="0"/>
              </a:rPr>
              <a:t>{</a:t>
            </a:r>
          </a:p>
          <a:p>
            <a:r>
              <a:rPr lang="en-US" sz="1400" b="1" dirty="0">
                <a:latin typeface="Consolas" panose="020B0609020204030204" pitchFamily="49" charset="0"/>
              </a:rPr>
              <a:t>   Set&lt;string&gt; </a:t>
            </a:r>
            <a:r>
              <a:rPr lang="en-US" sz="1400" b="1" dirty="0" err="1">
                <a:latin typeface="Consolas" panose="020B0609020204030204" pitchFamily="49" charset="0"/>
              </a:rPr>
              <a:t>mySet</a:t>
            </a:r>
            <a:r>
              <a:rPr lang="en-US" sz="1400" b="1" dirty="0">
                <a:latin typeface="Consolas" panose="020B0609020204030204" pitchFamily="49" charset="0"/>
              </a:rPr>
              <a:t> = { "Peaches", "Pears",  "Apples", "Plums" };</a:t>
            </a:r>
          </a:p>
          <a:p>
            <a:r>
              <a:rPr lang="en-US" sz="1400" b="1" dirty="0">
                <a:latin typeface="Consolas" panose="020B0609020204030204" pitchFamily="49" charset="0"/>
              </a:rPr>
              <a:t>   return 0;</a:t>
            </a:r>
          </a:p>
          <a:p>
            <a:r>
              <a:rPr lang="en-US" sz="1400" b="1" dirty="0">
                <a:latin typeface="Consolas" panose="020B0609020204030204" pitchFamily="49" charset="0"/>
              </a:rPr>
              <a:t>}</a:t>
            </a:r>
          </a:p>
        </p:txBody>
      </p:sp>
      <p:sp>
        <p:nvSpPr>
          <p:cNvPr id="7" name="TextBox 6">
            <a:extLst>
              <a:ext uri="{FF2B5EF4-FFF2-40B4-BE49-F238E27FC236}">
                <a16:creationId xmlns:a16="http://schemas.microsoft.com/office/drawing/2014/main" id="{1D3E0D54-C62D-41C0-8920-8BE8789C8E02}"/>
              </a:ext>
            </a:extLst>
          </p:cNvPr>
          <p:cNvSpPr txBox="1"/>
          <p:nvPr/>
        </p:nvSpPr>
        <p:spPr>
          <a:xfrm>
            <a:off x="5715000" y="3733801"/>
            <a:ext cx="4745736" cy="1200329"/>
          </a:xfrm>
          <a:prstGeom prst="rect">
            <a:avLst/>
          </a:prstGeom>
          <a:noFill/>
        </p:spPr>
        <p:txBody>
          <a:bodyPr wrap="square" rtlCol="0">
            <a:spAutoFit/>
          </a:bodyPr>
          <a:lstStyle/>
          <a:p>
            <a:r>
              <a:rPr lang="en-US" dirty="0"/>
              <a:t>Whenever a braced initializer list is encountered, the compiler converts it to an object of type std::</a:t>
            </a:r>
            <a:r>
              <a:rPr lang="en-US" dirty="0" err="1"/>
              <a:t>initializer_list</a:t>
            </a:r>
            <a:r>
              <a:rPr lang="en-US" dirty="0"/>
              <a:t>.</a:t>
            </a:r>
          </a:p>
          <a:p>
            <a:endParaRPr lang="en-US" dirty="0"/>
          </a:p>
        </p:txBody>
      </p:sp>
    </p:spTree>
    <p:extLst>
      <p:ext uri="{BB962C8B-B14F-4D97-AF65-F5344CB8AC3E}">
        <p14:creationId xmlns:p14="http://schemas.microsoft.com/office/powerpoint/2010/main" val="15259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5"/>
          <p:cNvSpPr>
            <a:spLocks noChangeArrowheads="1"/>
          </p:cNvSpPr>
          <p:nvPr/>
        </p:nvSpPr>
        <p:spPr bwMode="auto">
          <a:xfrm>
            <a:off x="1371600" y="1524000"/>
            <a:ext cx="8686800" cy="4724370"/>
          </a:xfrm>
          <a:prstGeom prst="rect">
            <a:avLst/>
          </a:prstGeom>
          <a:noFill/>
          <a:ln w="9525">
            <a:noFill/>
            <a:miter lim="800000"/>
            <a:headEnd/>
            <a:tailEnd/>
          </a:ln>
        </p:spPr>
        <p:txBody>
          <a:bodyPr wrap="square">
            <a:spAutoFit/>
          </a:bodyPr>
          <a:lstStyle/>
          <a:p>
            <a:pPr>
              <a:spcAft>
                <a:spcPts val="600"/>
              </a:spcAft>
            </a:pPr>
            <a:r>
              <a:rPr lang="en-US" sz="1400" b="1" dirty="0">
                <a:solidFill>
                  <a:schemeClr val="accent2"/>
                </a:solidFill>
              </a:rPr>
              <a:t>1.     </a:t>
            </a:r>
            <a:r>
              <a:rPr lang="en-US" b="1" dirty="0"/>
              <a:t>Set the initial value of </a:t>
            </a:r>
            <a:r>
              <a:rPr lang="en-US" b="1" dirty="0">
                <a:cs typeface="Courier New" pitchFamily="49" charset="0"/>
              </a:rPr>
              <a:t>gap</a:t>
            </a:r>
            <a:r>
              <a:rPr lang="en-US" b="1" dirty="0"/>
              <a:t> to n / 2.2</a:t>
            </a:r>
            <a:endParaRPr lang="en-US" sz="1400" b="1" dirty="0">
              <a:solidFill>
                <a:schemeClr val="accent2"/>
              </a:solidFill>
            </a:endParaRPr>
          </a:p>
          <a:p>
            <a:pPr>
              <a:spcAft>
                <a:spcPts val="600"/>
              </a:spcAft>
            </a:pPr>
            <a:r>
              <a:rPr lang="en-US" sz="1400" b="1" dirty="0">
                <a:solidFill>
                  <a:schemeClr val="accent2"/>
                </a:solidFill>
              </a:rPr>
              <a:t>2.     </a:t>
            </a:r>
            <a:r>
              <a:rPr lang="en-US" b="1" dirty="0">
                <a:cs typeface="Courier New" pitchFamily="49" charset="0"/>
              </a:rPr>
              <a:t>while gap &gt; 0</a:t>
            </a:r>
            <a:endParaRPr lang="en-US" sz="1400" b="1" dirty="0">
              <a:solidFill>
                <a:schemeClr val="accent2"/>
              </a:solidFill>
            </a:endParaRPr>
          </a:p>
          <a:p>
            <a:pPr>
              <a:spcAft>
                <a:spcPts val="600"/>
              </a:spcAft>
            </a:pPr>
            <a:r>
              <a:rPr lang="en-US" sz="1400" b="1" dirty="0">
                <a:solidFill>
                  <a:schemeClr val="accent2"/>
                </a:solidFill>
              </a:rPr>
              <a:t>3. 	</a:t>
            </a:r>
            <a:r>
              <a:rPr lang="en-US" b="1" dirty="0">
                <a:cs typeface="Courier New" pitchFamily="49" charset="0"/>
              </a:rPr>
              <a:t>for</a:t>
            </a:r>
            <a:r>
              <a:rPr lang="en-US" b="1" dirty="0"/>
              <a:t> each array element from position </a:t>
            </a:r>
            <a:r>
              <a:rPr lang="en-US" b="1" dirty="0">
                <a:cs typeface="Courier New" pitchFamily="49" charset="0"/>
              </a:rPr>
              <a:t>gap</a:t>
            </a:r>
            <a:r>
              <a:rPr lang="en-US" b="1" dirty="0"/>
              <a:t> to the last element</a:t>
            </a:r>
            <a:endParaRPr lang="en-US" sz="1400" b="1" dirty="0">
              <a:solidFill>
                <a:schemeClr val="accent2"/>
              </a:solidFill>
            </a:endParaRPr>
          </a:p>
          <a:p>
            <a:pPr>
              <a:spcAft>
                <a:spcPts val="600"/>
              </a:spcAft>
            </a:pPr>
            <a:r>
              <a:rPr lang="en-US" sz="1400" b="1" dirty="0">
                <a:solidFill>
                  <a:schemeClr val="accent2"/>
                </a:solidFill>
              </a:rPr>
              <a:t>4. 	          </a:t>
            </a:r>
            <a:r>
              <a:rPr lang="en-US" b="1" dirty="0"/>
              <a:t>Insert this element where it belongs in its subarray.</a:t>
            </a:r>
          </a:p>
          <a:p>
            <a:pPr>
              <a:spcAft>
                <a:spcPts val="600"/>
              </a:spcAft>
              <a:defRPr/>
            </a:pPr>
            <a:endParaRPr lang="en-US" sz="1600" b="1" dirty="0">
              <a:solidFill>
                <a:schemeClr val="accent2"/>
              </a:solidFill>
            </a:endParaRPr>
          </a:p>
          <a:p>
            <a:pPr marL="633413" lvl="2">
              <a:spcAft>
                <a:spcPts val="600"/>
              </a:spcAft>
              <a:defRPr/>
            </a:pPr>
            <a:r>
              <a:rPr lang="en-US" sz="1600" b="1" dirty="0">
                <a:solidFill>
                  <a:schemeClr val="accent2"/>
                </a:solidFill>
              </a:rPr>
              <a:t>4.1</a:t>
            </a:r>
            <a:r>
              <a:rPr lang="en-US" sz="1600" b="1" dirty="0"/>
              <a:t>     </a:t>
            </a:r>
            <a:r>
              <a:rPr lang="en-US" sz="1600" b="1" dirty="0" err="1">
                <a:cs typeface="Courier New" pitchFamily="49" charset="0"/>
              </a:rPr>
              <a:t>next_pos</a:t>
            </a:r>
            <a:r>
              <a:rPr lang="en-US" sz="1600" b="1" dirty="0"/>
              <a:t> is an iterator to the element to insert</a:t>
            </a:r>
            <a:endParaRPr lang="en-US" sz="1600" b="1" dirty="0">
              <a:solidFill>
                <a:schemeClr val="accent2"/>
              </a:solidFill>
            </a:endParaRPr>
          </a:p>
          <a:p>
            <a:pPr marL="633413" lvl="2">
              <a:spcAft>
                <a:spcPts val="600"/>
              </a:spcAft>
              <a:defRPr/>
            </a:pPr>
            <a:r>
              <a:rPr lang="en-US" sz="1600" b="1" dirty="0">
                <a:solidFill>
                  <a:schemeClr val="accent2"/>
                </a:solidFill>
              </a:rPr>
              <a:t>4.2</a:t>
            </a:r>
            <a:r>
              <a:rPr lang="en-US" sz="1600" b="1" dirty="0"/>
              <a:t>    Save the value of the element to insert in </a:t>
            </a:r>
            <a:r>
              <a:rPr lang="en-US" sz="1600" b="1" dirty="0" err="1">
                <a:cs typeface="Courier New" pitchFamily="49" charset="0"/>
              </a:rPr>
              <a:t>next_val</a:t>
            </a:r>
            <a:endParaRPr lang="en-US" sz="1600" b="1" dirty="0">
              <a:solidFill>
                <a:schemeClr val="accent2"/>
              </a:solidFill>
            </a:endParaRPr>
          </a:p>
          <a:p>
            <a:pPr marL="633413" lvl="2">
              <a:spcAft>
                <a:spcPts val="600"/>
              </a:spcAft>
              <a:defRPr/>
            </a:pPr>
            <a:r>
              <a:rPr lang="en-US" sz="1600" b="1" dirty="0">
                <a:solidFill>
                  <a:schemeClr val="accent2"/>
                </a:solidFill>
              </a:rPr>
              <a:t>4.3</a:t>
            </a:r>
            <a:r>
              <a:rPr lang="en-US" sz="1600" b="1" dirty="0"/>
              <a:t>    </a:t>
            </a:r>
            <a:r>
              <a:rPr lang="en-US" sz="1600" b="1" dirty="0">
                <a:cs typeface="Courier New" pitchFamily="49" charset="0"/>
              </a:rPr>
              <a:t>while </a:t>
            </a:r>
            <a:r>
              <a:rPr lang="en-US" sz="1600" b="1" dirty="0" err="1">
                <a:cs typeface="Courier New" pitchFamily="49" charset="0"/>
              </a:rPr>
              <a:t>next_pos</a:t>
            </a:r>
            <a:r>
              <a:rPr lang="en-US" sz="1600" b="1" dirty="0">
                <a:cs typeface="Courier New" pitchFamily="49" charset="0"/>
              </a:rPr>
              <a:t> &gt; first + gap </a:t>
            </a:r>
            <a:r>
              <a:rPr lang="en-US" sz="1600" b="1" dirty="0"/>
              <a:t>and the element at </a:t>
            </a:r>
            <a:r>
              <a:rPr lang="en-US" sz="1600" b="1" dirty="0" err="1">
                <a:cs typeface="Courier New" pitchFamily="49" charset="0"/>
              </a:rPr>
              <a:t>next_pos</a:t>
            </a:r>
            <a:r>
              <a:rPr lang="en-US" sz="1600" b="1" dirty="0">
                <a:cs typeface="Courier New" pitchFamily="49" charset="0"/>
              </a:rPr>
              <a:t> – gap &gt; </a:t>
            </a:r>
            <a:r>
              <a:rPr lang="en-US" sz="1600" b="1" dirty="0" err="1">
                <a:cs typeface="Courier New" pitchFamily="49" charset="0"/>
              </a:rPr>
              <a:t>next_val</a:t>
            </a:r>
            <a:endParaRPr lang="en-US" sz="1600" b="1" dirty="0">
              <a:solidFill>
                <a:schemeClr val="accent2"/>
              </a:solidFill>
            </a:endParaRPr>
          </a:p>
          <a:p>
            <a:pPr marL="633413" lvl="2">
              <a:spcAft>
                <a:spcPts val="600"/>
              </a:spcAft>
              <a:defRPr/>
            </a:pPr>
            <a:r>
              <a:rPr lang="en-US" sz="1600" b="1" dirty="0">
                <a:solidFill>
                  <a:schemeClr val="accent2"/>
                </a:solidFill>
              </a:rPr>
              <a:t>4.4</a:t>
            </a:r>
            <a:r>
              <a:rPr lang="en-US" sz="1600" b="1" dirty="0"/>
              <a:t> 	Shift the element at </a:t>
            </a:r>
            <a:r>
              <a:rPr lang="en-US" sz="1600" b="1" dirty="0" err="1">
                <a:cs typeface="Courier New" pitchFamily="49" charset="0"/>
              </a:rPr>
              <a:t>next_pos</a:t>
            </a:r>
            <a:r>
              <a:rPr lang="en-US" sz="1600" b="1" dirty="0">
                <a:cs typeface="Courier New" pitchFamily="49" charset="0"/>
              </a:rPr>
              <a:t> – gap </a:t>
            </a:r>
            <a:r>
              <a:rPr lang="en-US" sz="1600" b="1" dirty="0"/>
              <a:t>to position </a:t>
            </a:r>
            <a:r>
              <a:rPr lang="en-US" sz="1600" b="1" dirty="0" err="1">
                <a:cs typeface="Courier New" pitchFamily="49" charset="0"/>
              </a:rPr>
              <a:t>next_pos</a:t>
            </a:r>
            <a:endParaRPr lang="en-US" sz="1600" b="1" dirty="0">
              <a:solidFill>
                <a:schemeClr val="accent2"/>
              </a:solidFill>
            </a:endParaRPr>
          </a:p>
          <a:p>
            <a:pPr marL="633413" lvl="2">
              <a:spcAft>
                <a:spcPts val="600"/>
              </a:spcAft>
              <a:defRPr/>
            </a:pPr>
            <a:r>
              <a:rPr lang="en-US" sz="1600" b="1" dirty="0">
                <a:solidFill>
                  <a:schemeClr val="accent2"/>
                </a:solidFill>
              </a:rPr>
              <a:t>4.5</a:t>
            </a:r>
            <a:r>
              <a:rPr lang="en-US" sz="1600" b="1" dirty="0"/>
              <a:t> 	Decrement </a:t>
            </a:r>
            <a:r>
              <a:rPr lang="en-US" sz="1600" b="1" dirty="0" err="1">
                <a:cs typeface="Courier New" pitchFamily="49" charset="0"/>
              </a:rPr>
              <a:t>next_pos</a:t>
            </a:r>
            <a:r>
              <a:rPr lang="en-US" sz="1600" b="1" dirty="0"/>
              <a:t> by </a:t>
            </a:r>
            <a:r>
              <a:rPr lang="en-US" sz="1600" b="1" dirty="0">
                <a:cs typeface="Courier New" pitchFamily="49" charset="0"/>
              </a:rPr>
              <a:t>gap</a:t>
            </a:r>
            <a:endParaRPr lang="en-US" sz="1600" b="1" dirty="0">
              <a:solidFill>
                <a:schemeClr val="accent2"/>
              </a:solidFill>
            </a:endParaRPr>
          </a:p>
          <a:p>
            <a:pPr marL="633413" lvl="2">
              <a:spcAft>
                <a:spcPts val="600"/>
              </a:spcAft>
              <a:defRPr/>
            </a:pPr>
            <a:r>
              <a:rPr lang="en-US" sz="1600" b="1" dirty="0">
                <a:solidFill>
                  <a:schemeClr val="accent2"/>
                </a:solidFill>
              </a:rPr>
              <a:t>4.6</a:t>
            </a:r>
            <a:r>
              <a:rPr lang="en-US" sz="1600" b="1" dirty="0"/>
              <a:t>    Insert </a:t>
            </a:r>
            <a:r>
              <a:rPr lang="en-US" sz="1600" b="1" dirty="0" err="1">
                <a:cs typeface="Courier New" pitchFamily="49" charset="0"/>
              </a:rPr>
              <a:t>next_val</a:t>
            </a:r>
            <a:r>
              <a:rPr lang="en-US" sz="1600" b="1" dirty="0"/>
              <a:t> at </a:t>
            </a:r>
            <a:r>
              <a:rPr lang="en-US" sz="1600" b="1" dirty="0" err="1">
                <a:cs typeface="Courier New" pitchFamily="49" charset="0"/>
              </a:rPr>
              <a:t>next_pos</a:t>
            </a:r>
            <a:r>
              <a:rPr lang="en-US" sz="1600" b="1" dirty="0"/>
              <a:t>  </a:t>
            </a:r>
            <a:endParaRPr lang="en-US" sz="1600" b="1" i="1" dirty="0"/>
          </a:p>
          <a:p>
            <a:pPr>
              <a:spcAft>
                <a:spcPts val="600"/>
              </a:spcAft>
            </a:pPr>
            <a:endParaRPr lang="en-US" sz="1400" b="1" dirty="0">
              <a:solidFill>
                <a:schemeClr val="accent2"/>
              </a:solidFill>
            </a:endParaRPr>
          </a:p>
          <a:p>
            <a:pPr>
              <a:spcAft>
                <a:spcPts val="600"/>
              </a:spcAft>
            </a:pPr>
            <a:r>
              <a:rPr lang="en-US" sz="1400" b="1" dirty="0">
                <a:solidFill>
                  <a:schemeClr val="accent2"/>
                </a:solidFill>
              </a:rPr>
              <a:t>5. 	</a:t>
            </a:r>
            <a:r>
              <a:rPr lang="en-US" b="1" dirty="0">
                <a:cs typeface="Courier New" pitchFamily="49" charset="0"/>
              </a:rPr>
              <a:t>if gap </a:t>
            </a:r>
            <a:r>
              <a:rPr lang="en-US" b="1" dirty="0"/>
              <a:t>is 2, set it to 1</a:t>
            </a:r>
          </a:p>
          <a:p>
            <a:pPr>
              <a:spcAft>
                <a:spcPts val="600"/>
              </a:spcAft>
            </a:pPr>
            <a:r>
              <a:rPr lang="da-DK" sz="1400" b="1" dirty="0">
                <a:solidFill>
                  <a:schemeClr val="accent2"/>
                </a:solidFill>
              </a:rPr>
              <a:t>6. 	</a:t>
            </a:r>
            <a:r>
              <a:rPr lang="da-DK" b="1" dirty="0">
                <a:cs typeface="Courier New" pitchFamily="49" charset="0"/>
              </a:rPr>
              <a:t>else gap = gap </a:t>
            </a:r>
            <a:r>
              <a:rPr lang="da-DK" b="1" dirty="0"/>
              <a:t>/ </a:t>
            </a:r>
            <a:r>
              <a:rPr lang="da-DK" sz="2000" b="1" dirty="0">
                <a:solidFill>
                  <a:srgbClr val="FF0000"/>
                </a:solidFill>
              </a:rPr>
              <a:t>2.2 </a:t>
            </a:r>
            <a:r>
              <a:rPr lang="da-DK" b="1" dirty="0"/>
              <a:t>     </a:t>
            </a:r>
            <a:r>
              <a:rPr lang="da-DK" b="1" i="1" dirty="0"/>
              <a:t>// chosen by experimentation</a:t>
            </a:r>
            <a:endParaRPr lang="en-US" dirty="0"/>
          </a:p>
        </p:txBody>
      </p:sp>
      <p:sp>
        <p:nvSpPr>
          <p:cNvPr id="2" name="Footer Placeholder 1"/>
          <p:cNvSpPr>
            <a:spLocks noGrp="1"/>
          </p:cNvSpPr>
          <p:nvPr>
            <p:ph type="ftr" sz="quarter" idx="11"/>
          </p:nvPr>
        </p:nvSpPr>
        <p:spPr/>
        <p:txBody>
          <a:bodyPr/>
          <a:lstStyle/>
          <a:p>
            <a:pPr>
              <a:defRPr/>
            </a:pPr>
            <a:r>
              <a:rPr lang="en-US"/>
              <a:t>Sorting (35)</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30</a:t>
            </a:fld>
            <a:endParaRPr lang="en-US"/>
          </a:p>
        </p:txBody>
      </p:sp>
      <p:sp>
        <p:nvSpPr>
          <p:cNvPr id="4" name="Title 3"/>
          <p:cNvSpPr>
            <a:spLocks noGrp="1"/>
          </p:cNvSpPr>
          <p:nvPr>
            <p:ph type="title"/>
          </p:nvPr>
        </p:nvSpPr>
        <p:spPr/>
        <p:txBody>
          <a:bodyPr/>
          <a:lstStyle/>
          <a:p>
            <a:r>
              <a:rPr lang="en-US" dirty="0"/>
              <a:t>Shell Sort Algorithm</a:t>
            </a:r>
          </a:p>
        </p:txBody>
      </p:sp>
    </p:spTree>
    <p:extLst>
      <p:ext uri="{BB962C8B-B14F-4D97-AF65-F5344CB8AC3E}">
        <p14:creationId xmlns:p14="http://schemas.microsoft.com/office/powerpoint/2010/main" val="195388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Shell Sort</a:t>
            </a:r>
          </a:p>
        </p:txBody>
      </p:sp>
      <p:sp>
        <p:nvSpPr>
          <p:cNvPr id="3" name="Content Placeholder 2"/>
          <p:cNvSpPr>
            <a:spLocks noGrp="1"/>
          </p:cNvSpPr>
          <p:nvPr>
            <p:ph sz="quarter" idx="1"/>
          </p:nvPr>
        </p:nvSpPr>
        <p:spPr/>
        <p:txBody>
          <a:bodyPr/>
          <a:lstStyle/>
          <a:p>
            <a:r>
              <a:rPr lang="en-US" sz="2000" dirty="0"/>
              <a:t>Because the behavior of insertion sort is closer to O(</a:t>
            </a:r>
            <a:r>
              <a:rPr lang="en-US" sz="2000" i="1" dirty="0"/>
              <a:t>n</a:t>
            </a:r>
            <a:r>
              <a:rPr lang="en-US" sz="2000" dirty="0"/>
              <a:t>) than O(</a:t>
            </a:r>
            <a:r>
              <a:rPr lang="en-US" sz="2000" i="1" dirty="0"/>
              <a:t>n</a:t>
            </a:r>
            <a:r>
              <a:rPr lang="en-US" sz="2000" baseline="30000" dirty="0"/>
              <a:t>2</a:t>
            </a:r>
            <a:r>
              <a:rPr lang="en-US" sz="2000" dirty="0"/>
              <a:t>) when an array is nearly sorted, presorting speeds up later sorting.</a:t>
            </a:r>
          </a:p>
          <a:p>
            <a:pPr lvl="1"/>
            <a:r>
              <a:rPr lang="en-US" sz="1800" dirty="0"/>
              <a:t>This is critical when sorting large arrays where the O(</a:t>
            </a:r>
            <a:r>
              <a:rPr lang="en-US" sz="1800" i="1" dirty="0"/>
              <a:t>n</a:t>
            </a:r>
            <a:r>
              <a:rPr lang="en-US" sz="1800" baseline="30000" dirty="0"/>
              <a:t>2</a:t>
            </a:r>
            <a:r>
              <a:rPr lang="en-US" sz="1800" dirty="0"/>
              <a:t>) performance becomes significant.</a:t>
            </a:r>
          </a:p>
          <a:p>
            <a:r>
              <a:rPr lang="en-US" sz="2000" dirty="0"/>
              <a:t>A general analysis of Shell sort is an open research problem in computer science.</a:t>
            </a:r>
          </a:p>
          <a:p>
            <a:pPr lvl="1"/>
            <a:r>
              <a:rPr lang="en-US" sz="1600" dirty="0"/>
              <a:t>Performance depends upon the decreasing sequence of values for gap:</a:t>
            </a:r>
          </a:p>
          <a:p>
            <a:pPr lvl="2"/>
            <a:r>
              <a:rPr lang="en-US" sz="1600" dirty="0"/>
              <a:t>If successive powers of 2 are used for gap, performance is O(n</a:t>
            </a:r>
            <a:r>
              <a:rPr lang="en-US" sz="1600" baseline="30000" dirty="0"/>
              <a:t>2</a:t>
            </a:r>
            <a:r>
              <a:rPr lang="en-US" sz="1600" dirty="0"/>
              <a:t>) </a:t>
            </a:r>
          </a:p>
          <a:p>
            <a:pPr lvl="2"/>
            <a:r>
              <a:rPr lang="en-US" sz="1600" dirty="0"/>
              <a:t>If successive values for gap are based on Hibbard's sequence, </a:t>
            </a:r>
          </a:p>
          <a:p>
            <a:pPr marL="685800" lvl="2" indent="0">
              <a:buNone/>
            </a:pPr>
            <a:r>
              <a:rPr lang="en-US" sz="1600" dirty="0"/>
              <a:t>		2</a:t>
            </a:r>
            <a:r>
              <a:rPr lang="en-US" sz="1600" baseline="30000" dirty="0"/>
              <a:t>k</a:t>
            </a:r>
            <a:r>
              <a:rPr lang="en-US" sz="1600" dirty="0"/>
              <a:t> – 1  (i.e. 31, 15, 7, 3, 1)</a:t>
            </a:r>
          </a:p>
          <a:p>
            <a:pPr marL="685800" lvl="2" indent="0">
              <a:buNone/>
            </a:pPr>
            <a:r>
              <a:rPr lang="en-US" sz="1600" dirty="0"/>
              <a:t>	it can be proven that the performance is O(n</a:t>
            </a:r>
            <a:r>
              <a:rPr lang="en-US" sz="1600" baseline="30000" dirty="0"/>
              <a:t>3/2</a:t>
            </a:r>
            <a:r>
              <a:rPr lang="en-US" sz="1600" dirty="0"/>
              <a:t>)</a:t>
            </a:r>
          </a:p>
          <a:p>
            <a:pPr lvl="1"/>
            <a:r>
              <a:rPr lang="en-US" sz="1600" dirty="0"/>
              <a:t>Other sequences give similar or better performance.</a:t>
            </a:r>
          </a:p>
          <a:p>
            <a:pPr>
              <a:defRPr/>
            </a:pPr>
            <a:r>
              <a:rPr lang="en-US" sz="2000" dirty="0"/>
              <a:t>The following algorithm selects the initial value of </a:t>
            </a:r>
            <a:r>
              <a:rPr lang="en-US" sz="2000" dirty="0">
                <a:latin typeface="Courier New" pitchFamily="49" charset="0"/>
                <a:cs typeface="Courier New" pitchFamily="49" charset="0"/>
              </a:rPr>
              <a:t>gap</a:t>
            </a:r>
            <a:r>
              <a:rPr lang="en-US" sz="2000" dirty="0"/>
              <a:t> as n/2, divides by 2.2, and truncates the result.</a:t>
            </a:r>
          </a:p>
          <a:p>
            <a:pPr fontAlgn="auto">
              <a:spcAft>
                <a:spcPts val="0"/>
              </a:spcAft>
              <a:defRPr/>
            </a:pPr>
            <a:r>
              <a:rPr lang="en-US" sz="2000" dirty="0"/>
              <a:t>Empirical studies show that the performance is O(</a:t>
            </a:r>
            <a:r>
              <a:rPr lang="en-US" sz="2000" i="1" dirty="0"/>
              <a:t>n</a:t>
            </a:r>
            <a:r>
              <a:rPr lang="en-US" sz="2000" baseline="30000" dirty="0"/>
              <a:t>5/4</a:t>
            </a:r>
            <a:r>
              <a:rPr lang="en-US" sz="2000" dirty="0"/>
              <a:t>) or even O(</a:t>
            </a:r>
            <a:r>
              <a:rPr lang="en-US" sz="2000" i="1" dirty="0"/>
              <a:t>n</a:t>
            </a:r>
            <a:r>
              <a:rPr lang="en-US" sz="2000" baseline="30000" dirty="0"/>
              <a:t>7/6</a:t>
            </a:r>
            <a:r>
              <a:rPr lang="en-US" sz="2000" dirty="0"/>
              <a:t>), but there is no theoretical basis for this result.</a:t>
            </a:r>
          </a:p>
        </p:txBody>
      </p:sp>
      <p:sp>
        <p:nvSpPr>
          <p:cNvPr id="4" name="Footer Placeholder 3"/>
          <p:cNvSpPr>
            <a:spLocks noGrp="1"/>
          </p:cNvSpPr>
          <p:nvPr>
            <p:ph type="ftr" sz="quarter" idx="11"/>
          </p:nvPr>
        </p:nvSpPr>
        <p:spPr/>
        <p:txBody>
          <a:bodyPr/>
          <a:lstStyle/>
          <a:p>
            <a:pPr>
              <a:defRPr/>
            </a:pPr>
            <a:r>
              <a:rPr lang="en-US"/>
              <a:t>Sorting (35)</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31</a:t>
            </a:fld>
            <a:endParaRPr lang="en-US" dirty="0"/>
          </a:p>
        </p:txBody>
      </p:sp>
    </p:spTree>
    <p:extLst>
      <p:ext uri="{BB962C8B-B14F-4D97-AF65-F5344CB8AC3E}">
        <p14:creationId xmlns:p14="http://schemas.microsoft.com/office/powerpoint/2010/main" val="36893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85292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rzano 13 Teaching Best Practices for Virtual, Blended, and Classroom  Instruction | Edmentum Blog">
            <a:extLst>
              <a:ext uri="{FF2B5EF4-FFF2-40B4-BE49-F238E27FC236}">
                <a16:creationId xmlns:a16="http://schemas.microsoft.com/office/drawing/2014/main" id="{DA74F905-EB04-4F7C-A84A-F733315A5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934" y="334518"/>
            <a:ext cx="6694932" cy="43662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D3E63A-B4C3-4AF9-AC7F-6EEC17C750F5}"/>
              </a:ext>
            </a:extLst>
          </p:cNvPr>
          <p:cNvSpPr txBox="1"/>
          <p:nvPr/>
        </p:nvSpPr>
        <p:spPr>
          <a:xfrm>
            <a:off x="1231392" y="5059680"/>
            <a:ext cx="9107424" cy="1015663"/>
          </a:xfrm>
          <a:prstGeom prst="rect">
            <a:avLst/>
          </a:prstGeom>
          <a:noFill/>
        </p:spPr>
        <p:txBody>
          <a:bodyPr wrap="square" rtlCol="0">
            <a:spAutoFit/>
          </a:bodyPr>
          <a:lstStyle/>
          <a:p>
            <a:pPr algn="ctr"/>
            <a:r>
              <a:rPr lang="en-US" sz="6000" b="1" dirty="0">
                <a:latin typeface="Comic Sans MS" panose="030F0702030302020204" pitchFamily="66" charset="0"/>
              </a:rPr>
              <a:t>Supplemental Slides</a:t>
            </a:r>
          </a:p>
        </p:txBody>
      </p:sp>
    </p:spTree>
    <p:extLst>
      <p:ext uri="{BB962C8B-B14F-4D97-AF65-F5344CB8AC3E}">
        <p14:creationId xmlns:p14="http://schemas.microsoft.com/office/powerpoint/2010/main" val="3367492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507A-527C-493B-88CD-AD0814633EE0}"/>
              </a:ext>
            </a:extLst>
          </p:cNvPr>
          <p:cNvSpPr>
            <a:spLocks noGrp="1"/>
          </p:cNvSpPr>
          <p:nvPr>
            <p:ph type="title"/>
          </p:nvPr>
        </p:nvSpPr>
        <p:spPr/>
        <p:txBody>
          <a:bodyPr/>
          <a:lstStyle/>
          <a:p>
            <a:r>
              <a:rPr lang="en-US" dirty="0"/>
              <a:t>hash Specialization</a:t>
            </a:r>
          </a:p>
        </p:txBody>
      </p:sp>
      <p:sp>
        <p:nvSpPr>
          <p:cNvPr id="3" name="Content Placeholder 2">
            <a:extLst>
              <a:ext uri="{FF2B5EF4-FFF2-40B4-BE49-F238E27FC236}">
                <a16:creationId xmlns:a16="http://schemas.microsoft.com/office/drawing/2014/main" id="{50FAB031-493B-4C0A-AEC6-44C222069796}"/>
              </a:ext>
            </a:extLst>
          </p:cNvPr>
          <p:cNvSpPr>
            <a:spLocks noGrp="1"/>
          </p:cNvSpPr>
          <p:nvPr>
            <p:ph sz="quarter" idx="1"/>
          </p:nvPr>
        </p:nvSpPr>
        <p:spPr>
          <a:xfrm>
            <a:off x="572492" y="1233489"/>
            <a:ext cx="10313221" cy="813025"/>
          </a:xfrm>
        </p:spPr>
        <p:txBody>
          <a:bodyPr/>
          <a:lstStyle/>
          <a:p>
            <a:r>
              <a:rPr lang="en-US" dirty="0"/>
              <a:t>The STL uses specialization to implement the hash function.</a:t>
            </a:r>
          </a:p>
          <a:p>
            <a:pPr lvl="1"/>
            <a:r>
              <a:rPr lang="en-US" dirty="0"/>
              <a:t>Since we are only hashing strings, you may/may not choose to use specialization.</a:t>
            </a:r>
          </a:p>
          <a:p>
            <a:pPr lvl="1"/>
            <a:r>
              <a:rPr lang="en-US" dirty="0"/>
              <a:t>A hash functor allows for hashing using different has constants.</a:t>
            </a:r>
          </a:p>
        </p:txBody>
      </p:sp>
      <p:sp>
        <p:nvSpPr>
          <p:cNvPr id="4" name="Footer Placeholder 3">
            <a:extLst>
              <a:ext uri="{FF2B5EF4-FFF2-40B4-BE49-F238E27FC236}">
                <a16:creationId xmlns:a16="http://schemas.microsoft.com/office/drawing/2014/main" id="{06CE9681-594C-4C7C-9B98-CD3BB7F2C467}"/>
              </a:ext>
            </a:extLst>
          </p:cNvPr>
          <p:cNvSpPr>
            <a:spLocks noGrp="1"/>
          </p:cNvSpPr>
          <p:nvPr>
            <p:ph type="ftr" sz="quarter" idx="11"/>
          </p:nvPr>
        </p:nvSpPr>
        <p:spPr/>
        <p:txBody>
          <a:bodyPr/>
          <a:lstStyle/>
          <a:p>
            <a:pPr>
              <a:defRPr/>
            </a:pPr>
            <a:r>
              <a:rPr lang="en-US"/>
              <a:t>Sorting (35)</a:t>
            </a:r>
            <a:endParaRPr lang="en-US" dirty="0"/>
          </a:p>
        </p:txBody>
      </p:sp>
      <p:sp>
        <p:nvSpPr>
          <p:cNvPr id="5" name="Slide Number Placeholder 4">
            <a:extLst>
              <a:ext uri="{FF2B5EF4-FFF2-40B4-BE49-F238E27FC236}">
                <a16:creationId xmlns:a16="http://schemas.microsoft.com/office/drawing/2014/main" id="{B8F3ACC5-E0C8-49D6-B472-576D8C9F4141}"/>
              </a:ext>
            </a:extLst>
          </p:cNvPr>
          <p:cNvSpPr>
            <a:spLocks noGrp="1"/>
          </p:cNvSpPr>
          <p:nvPr>
            <p:ph type="sldNum" sz="quarter" idx="12"/>
          </p:nvPr>
        </p:nvSpPr>
        <p:spPr/>
        <p:txBody>
          <a:bodyPr/>
          <a:lstStyle/>
          <a:p>
            <a:pPr>
              <a:defRPr/>
            </a:pPr>
            <a:fld id="{0D7B5496-982B-480A-8085-B08F2CA91C21}" type="slidenum">
              <a:rPr lang="en-US" smtClean="0"/>
              <a:pPr>
                <a:defRPr/>
              </a:pPr>
              <a:t>34</a:t>
            </a:fld>
            <a:endParaRPr lang="en-US" dirty="0"/>
          </a:p>
        </p:txBody>
      </p:sp>
      <p:sp>
        <p:nvSpPr>
          <p:cNvPr id="6" name="TextBox 5">
            <a:extLst>
              <a:ext uri="{FF2B5EF4-FFF2-40B4-BE49-F238E27FC236}">
                <a16:creationId xmlns:a16="http://schemas.microsoft.com/office/drawing/2014/main" id="{BABADCEB-9F87-42D7-8398-4F254CE0240B}"/>
              </a:ext>
            </a:extLst>
          </p:cNvPr>
          <p:cNvSpPr txBox="1"/>
          <p:nvPr/>
        </p:nvSpPr>
        <p:spPr>
          <a:xfrm>
            <a:off x="5841546" y="2455484"/>
            <a:ext cx="4848223" cy="3539430"/>
          </a:xfrm>
          <a:prstGeom prst="rect">
            <a:avLst/>
          </a:prstGeom>
          <a:noFill/>
        </p:spPr>
        <p:txBody>
          <a:bodyPr wrap="square" rtlCol="0">
            <a:spAutoFit/>
          </a:bodyPr>
          <a:lstStyle/>
          <a:p>
            <a:r>
              <a:rPr lang="en-US" sz="1400" b="1" dirty="0">
                <a:solidFill>
                  <a:srgbClr val="008000"/>
                </a:solidFill>
                <a:latin typeface="Consolas" panose="020B0609020204030204" pitchFamily="49" charset="0"/>
              </a:rPr>
              <a:t>/** Hash Functor Object */</a:t>
            </a:r>
            <a:endParaRPr lang="en-US" sz="1400" b="1" dirty="0">
              <a:solidFill>
                <a:srgbClr val="000000"/>
              </a:solidFill>
              <a:latin typeface="Consolas" panose="020B0609020204030204" pitchFamily="49" charset="0"/>
            </a:endParaRPr>
          </a:p>
          <a:p>
            <a:r>
              <a:rPr lang="en-US" sz="1400" b="1" dirty="0">
                <a:solidFill>
                  <a:srgbClr val="0000FF"/>
                </a:solidFill>
                <a:latin typeface="Consolas" panose="020B0609020204030204" pitchFamily="49" charset="0"/>
              </a:rPr>
              <a:t>struct</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Hash</a:t>
            </a:r>
            <a:endParaRPr lang="en-US" sz="1400" b="1" dirty="0">
              <a:solidFill>
                <a:srgbClr val="000000"/>
              </a:solidFill>
              <a:latin typeface="Consolas" panose="020B0609020204030204" pitchFamily="49" charset="0"/>
            </a:endParaRPr>
          </a:p>
          <a:p>
            <a:r>
              <a:rPr lang="en-US" sz="1400" b="1" dirty="0">
                <a:solidFill>
                  <a:srgbClr val="000000"/>
                </a:solidFill>
                <a:latin typeface="Consolas" panose="020B0609020204030204" pitchFamily="49" charset="0"/>
              </a:rPr>
              <a:t>{</a:t>
            </a:r>
          </a:p>
          <a:p>
            <a:r>
              <a:rPr lang="en-US" sz="1400" b="1" dirty="0">
                <a:solidFill>
                  <a:srgbClr val="2B91AF"/>
                </a:solidFill>
                <a:latin typeface="Consolas" panose="020B0609020204030204" pitchFamily="49" charset="0"/>
              </a:rPr>
              <a:t>   size_t</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hashConstant</a:t>
            </a:r>
            <a:r>
              <a:rPr lang="en-US" sz="1400" b="1" dirty="0">
                <a:solidFill>
                  <a:srgbClr val="000000"/>
                </a:solidFill>
                <a:latin typeface="Consolas" panose="020B0609020204030204" pitchFamily="49" charset="0"/>
              </a:rPr>
              <a:t>;</a:t>
            </a:r>
          </a:p>
          <a:p>
            <a:r>
              <a:rPr lang="en-US" sz="1400" b="1" dirty="0">
                <a:solidFill>
                  <a:srgbClr val="000000"/>
                </a:solidFill>
                <a:latin typeface="Consolas" panose="020B0609020204030204" pitchFamily="49" charset="0"/>
              </a:rPr>
              <a:t>   Hash(</a:t>
            </a:r>
            <a:r>
              <a:rPr lang="en-US" sz="1400" b="1" dirty="0">
                <a:solidFill>
                  <a:srgbClr val="2B91AF"/>
                </a:solidFill>
                <a:latin typeface="Consolas" panose="020B0609020204030204" pitchFamily="49" charset="0"/>
              </a:rPr>
              <a:t>size_t</a:t>
            </a:r>
            <a:r>
              <a:rPr lang="en-US" sz="1400" b="1" dirty="0">
                <a:solidFill>
                  <a:srgbClr val="000000"/>
                </a:solidFill>
                <a:latin typeface="Consolas" panose="020B0609020204030204" pitchFamily="49" charset="0"/>
              </a:rPr>
              <a:t> </a:t>
            </a:r>
            <a:r>
              <a:rPr lang="en-US" sz="1400" b="1" dirty="0">
                <a:solidFill>
                  <a:srgbClr val="808080"/>
                </a:solidFill>
                <a:latin typeface="Consolas" panose="020B0609020204030204" pitchFamily="49" charset="0"/>
              </a:rPr>
              <a:t>h</a:t>
            </a:r>
            <a:r>
              <a:rPr lang="en-US" sz="1400" b="1" dirty="0">
                <a:solidFill>
                  <a:srgbClr val="000000"/>
                </a:solidFill>
                <a:latin typeface="Consolas" panose="020B0609020204030204" pitchFamily="49" charset="0"/>
              </a:rPr>
              <a:t>) : </a:t>
            </a:r>
            <a:r>
              <a:rPr lang="en-US" sz="1400" b="1" dirty="0" err="1">
                <a:solidFill>
                  <a:srgbClr val="000000"/>
                </a:solidFill>
                <a:latin typeface="Consolas" panose="020B0609020204030204" pitchFamily="49" charset="0"/>
              </a:rPr>
              <a:t>hashConstant</a:t>
            </a:r>
            <a:r>
              <a:rPr lang="en-US" sz="1400" b="1" dirty="0">
                <a:solidFill>
                  <a:srgbClr val="000000"/>
                </a:solidFill>
                <a:latin typeface="Consolas" panose="020B0609020204030204" pitchFamily="49" charset="0"/>
              </a:rPr>
              <a:t>(</a:t>
            </a:r>
            <a:r>
              <a:rPr lang="en-US" sz="1400" b="1" dirty="0">
                <a:solidFill>
                  <a:srgbClr val="808080"/>
                </a:solidFill>
                <a:latin typeface="Consolas" panose="020B0609020204030204" pitchFamily="49" charset="0"/>
              </a:rPr>
              <a:t>h</a:t>
            </a:r>
            <a:r>
              <a:rPr lang="en-US" sz="1400" b="1" dirty="0">
                <a:solidFill>
                  <a:srgbClr val="000000"/>
                </a:solidFill>
                <a:latin typeface="Consolas" panose="020B0609020204030204" pitchFamily="49" charset="0"/>
              </a:rPr>
              <a:t>) {}</a:t>
            </a:r>
          </a:p>
          <a:p>
            <a:endParaRPr lang="en-US" sz="1400" b="1" dirty="0">
              <a:solidFill>
                <a:srgbClr val="000000"/>
              </a:solidFill>
              <a:latin typeface="Consolas" panose="020B0609020204030204" pitchFamily="49" charset="0"/>
            </a:endParaRPr>
          </a:p>
          <a:p>
            <a:r>
              <a:rPr lang="en-US" sz="1400" b="1" dirty="0">
                <a:solidFill>
                  <a:srgbClr val="2B91AF"/>
                </a:solidFill>
                <a:latin typeface="Consolas" panose="020B0609020204030204" pitchFamily="49" charset="0"/>
              </a:rPr>
              <a:t>   size_t</a:t>
            </a:r>
            <a:r>
              <a:rPr lang="en-US" sz="1400" b="1" dirty="0">
                <a:solidFill>
                  <a:srgbClr val="000000"/>
                </a:solidFill>
                <a:latin typeface="Consolas" panose="020B0609020204030204" pitchFamily="49" charset="0"/>
              </a:rPr>
              <a:t> </a:t>
            </a:r>
            <a:r>
              <a:rPr lang="en-US" sz="1400" b="1" dirty="0">
                <a:solidFill>
                  <a:srgbClr val="008080"/>
                </a:solidFill>
                <a:latin typeface="Consolas" panose="020B0609020204030204" pitchFamily="49" charset="0"/>
              </a:rPr>
              <a:t>operator()</a:t>
            </a:r>
            <a:r>
              <a:rPr lang="en-US" sz="1400" b="1" dirty="0">
                <a:solidFill>
                  <a:srgbClr val="000000"/>
                </a:solidFill>
                <a:latin typeface="Consolas" panose="020B0609020204030204" pitchFamily="49" charset="0"/>
              </a:rPr>
              <a:t>(</a:t>
            </a:r>
            <a:r>
              <a:rPr lang="en-US" sz="1400" b="1" dirty="0">
                <a:solidFill>
                  <a:srgbClr val="0000FF"/>
                </a:solidFill>
                <a:latin typeface="Consolas" panose="020B0609020204030204" pitchFamily="49" charset="0"/>
              </a:rPr>
              <a:t>const</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string</a:t>
            </a:r>
            <a:r>
              <a:rPr lang="en-US" sz="1400" b="1" dirty="0">
                <a:solidFill>
                  <a:srgbClr val="000000"/>
                </a:solidFill>
                <a:latin typeface="Consolas" panose="020B0609020204030204" pitchFamily="49" charset="0"/>
              </a:rPr>
              <a:t>&amp; </a:t>
            </a:r>
            <a:r>
              <a:rPr lang="en-US" sz="1400" b="1" dirty="0">
                <a:solidFill>
                  <a:srgbClr val="808080"/>
                </a:solidFill>
                <a:latin typeface="Consolas" panose="020B0609020204030204" pitchFamily="49" charset="0"/>
              </a:rPr>
              <a:t>key</a:t>
            </a:r>
            <a:r>
              <a:rPr lang="en-US" sz="1400" b="1" dirty="0">
                <a:solidFill>
                  <a:srgbClr val="000000"/>
                </a:solidFill>
                <a:latin typeface="Consolas" panose="020B0609020204030204" pitchFamily="49" charset="0"/>
              </a:rPr>
              <a:t>)</a:t>
            </a:r>
          </a:p>
          <a:p>
            <a:r>
              <a:rPr lang="en-US" sz="1400" b="1" dirty="0">
                <a:solidFill>
                  <a:srgbClr val="000000"/>
                </a:solidFill>
                <a:latin typeface="Consolas" panose="020B0609020204030204" pitchFamily="49" charset="0"/>
              </a:rPr>
              <a:t>   {</a:t>
            </a:r>
          </a:p>
          <a:p>
            <a:r>
              <a:rPr lang="en-US" sz="1400" b="1" dirty="0">
                <a:solidFill>
                  <a:srgbClr val="2B91AF"/>
                </a:solidFill>
                <a:latin typeface="Consolas" panose="020B0609020204030204" pitchFamily="49" charset="0"/>
              </a:rPr>
              <a:t>      size_t</a:t>
            </a:r>
            <a:r>
              <a:rPr lang="en-US" sz="1400" b="1" dirty="0">
                <a:solidFill>
                  <a:srgbClr val="000000"/>
                </a:solidFill>
                <a:latin typeface="Consolas" panose="020B0609020204030204" pitchFamily="49" charset="0"/>
              </a:rPr>
              <a:t> hash = 0;</a:t>
            </a:r>
          </a:p>
          <a:p>
            <a:r>
              <a:rPr lang="en-US" sz="1400" b="1" dirty="0">
                <a:solidFill>
                  <a:srgbClr val="0000FF"/>
                </a:solidFill>
                <a:latin typeface="Consolas" panose="020B0609020204030204" pitchFamily="49" charset="0"/>
              </a:rPr>
              <a:t>      for</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size_t</a:t>
            </a:r>
            <a:r>
              <a:rPr lang="en-US" sz="1400" b="1" dirty="0">
                <a:solidFill>
                  <a:srgbClr val="000000"/>
                </a:solidFill>
                <a:latin typeface="Consolas" panose="020B0609020204030204" pitchFamily="49" charset="0"/>
              </a:rPr>
              <a:t> i = 0; i &lt; </a:t>
            </a:r>
            <a:r>
              <a:rPr lang="en-US" sz="1400" b="1" dirty="0" err="1">
                <a:solidFill>
                  <a:srgbClr val="808080"/>
                </a:solidFill>
                <a:latin typeface="Consolas" panose="020B0609020204030204" pitchFamily="49" charset="0"/>
              </a:rPr>
              <a:t>key</a:t>
            </a:r>
            <a:r>
              <a:rPr lang="en-US" sz="1400" b="1" dirty="0" err="1">
                <a:solidFill>
                  <a:srgbClr val="000000"/>
                </a:solidFill>
                <a:latin typeface="Consolas" panose="020B0609020204030204" pitchFamily="49" charset="0"/>
              </a:rPr>
              <a:t>.length</a:t>
            </a:r>
            <a:r>
              <a:rPr lang="en-US" sz="1400" b="1" dirty="0">
                <a:solidFill>
                  <a:srgbClr val="000000"/>
                </a:solidFill>
                <a:latin typeface="Consolas" panose="020B0609020204030204" pitchFamily="49" charset="0"/>
              </a:rPr>
              <a:t>(); ++i)</a:t>
            </a:r>
          </a:p>
          <a:p>
            <a:r>
              <a:rPr lang="en-US" sz="1400" b="1" dirty="0">
                <a:solidFill>
                  <a:srgbClr val="000000"/>
                </a:solidFill>
                <a:latin typeface="Consolas" panose="020B0609020204030204" pitchFamily="49" charset="0"/>
              </a:rPr>
              <a:t>      {</a:t>
            </a:r>
          </a:p>
          <a:p>
            <a:r>
              <a:rPr lang="en-US" sz="1400" b="1" dirty="0">
                <a:solidFill>
                  <a:srgbClr val="000000"/>
                </a:solidFill>
                <a:latin typeface="Consolas" panose="020B0609020204030204" pitchFamily="49" charset="0"/>
              </a:rPr>
              <a:t>         hash = (hash * </a:t>
            </a:r>
            <a:r>
              <a:rPr lang="en-US" sz="1400" b="1" dirty="0" err="1">
                <a:solidFill>
                  <a:srgbClr val="000000"/>
                </a:solidFill>
                <a:latin typeface="Consolas" panose="020B0609020204030204" pitchFamily="49" charset="0"/>
              </a:rPr>
              <a:t>hashConstant</a:t>
            </a:r>
            <a:r>
              <a:rPr lang="en-US" sz="1400" b="1" dirty="0">
                <a:solidFill>
                  <a:srgbClr val="000000"/>
                </a:solidFill>
                <a:latin typeface="Consolas" panose="020B0609020204030204" pitchFamily="49" charset="0"/>
              </a:rPr>
              <a:t>) + </a:t>
            </a:r>
            <a:r>
              <a:rPr lang="en-US" sz="1400" b="1" dirty="0">
                <a:solidFill>
                  <a:srgbClr val="808080"/>
                </a:solidFill>
                <a:latin typeface="Consolas" panose="020B0609020204030204" pitchFamily="49" charset="0"/>
              </a:rPr>
              <a:t>key</a:t>
            </a:r>
            <a:r>
              <a:rPr lang="en-US" sz="1400" b="1" dirty="0">
                <a:solidFill>
                  <a:srgbClr val="008080"/>
                </a:solidFill>
                <a:latin typeface="Consolas" panose="020B0609020204030204" pitchFamily="49" charset="0"/>
              </a:rPr>
              <a:t>[</a:t>
            </a:r>
            <a:r>
              <a:rPr lang="en-US" sz="1400" b="1" dirty="0">
                <a:solidFill>
                  <a:srgbClr val="000000"/>
                </a:solidFill>
                <a:latin typeface="Consolas" panose="020B0609020204030204" pitchFamily="49" charset="0"/>
              </a:rPr>
              <a:t>i</a:t>
            </a:r>
            <a:r>
              <a:rPr lang="en-US" sz="1400" b="1" dirty="0">
                <a:solidFill>
                  <a:srgbClr val="008080"/>
                </a:solidFill>
                <a:latin typeface="Consolas" panose="020B0609020204030204" pitchFamily="49" charset="0"/>
              </a:rPr>
              <a:t>]</a:t>
            </a:r>
            <a:r>
              <a:rPr lang="en-US" sz="1400" b="1" dirty="0">
                <a:solidFill>
                  <a:srgbClr val="000000"/>
                </a:solidFill>
                <a:latin typeface="Consolas" panose="020B0609020204030204" pitchFamily="49" charset="0"/>
              </a:rPr>
              <a:t>;</a:t>
            </a:r>
          </a:p>
          <a:p>
            <a:r>
              <a:rPr lang="en-US" sz="1400" b="1" dirty="0">
                <a:solidFill>
                  <a:srgbClr val="000000"/>
                </a:solidFill>
                <a:latin typeface="Consolas" panose="020B0609020204030204" pitchFamily="49" charset="0"/>
              </a:rPr>
              <a:t>      }</a:t>
            </a:r>
          </a:p>
          <a:p>
            <a:r>
              <a:rPr lang="en-US" sz="1400" b="1" dirty="0">
                <a:solidFill>
                  <a:srgbClr val="0000FF"/>
                </a:solidFill>
                <a:latin typeface="Consolas" panose="020B0609020204030204" pitchFamily="49" charset="0"/>
              </a:rPr>
              <a:t>      return</a:t>
            </a:r>
            <a:r>
              <a:rPr lang="en-US" sz="1400" b="1" dirty="0">
                <a:solidFill>
                  <a:srgbClr val="000000"/>
                </a:solidFill>
                <a:latin typeface="Consolas" panose="020B0609020204030204" pitchFamily="49" charset="0"/>
              </a:rPr>
              <a:t> hash;</a:t>
            </a:r>
          </a:p>
          <a:p>
            <a:r>
              <a:rPr lang="en-US" sz="1400" b="1" dirty="0">
                <a:solidFill>
                  <a:srgbClr val="000000"/>
                </a:solidFill>
                <a:latin typeface="Consolas" panose="020B0609020204030204" pitchFamily="49" charset="0"/>
              </a:rPr>
              <a:t>   }</a:t>
            </a:r>
          </a:p>
          <a:p>
            <a:r>
              <a:rPr lang="en-US" sz="1400" b="1"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8C4A3D3F-D901-4289-8D85-5D3DAEC9C8E2}"/>
              </a:ext>
            </a:extLst>
          </p:cNvPr>
          <p:cNvSpPr txBox="1"/>
          <p:nvPr/>
        </p:nvSpPr>
        <p:spPr>
          <a:xfrm>
            <a:off x="685799" y="2455484"/>
            <a:ext cx="4909457" cy="738664"/>
          </a:xfrm>
          <a:prstGeom prst="rect">
            <a:avLst/>
          </a:prstGeom>
          <a:noFill/>
        </p:spPr>
        <p:txBody>
          <a:bodyPr wrap="square" rtlCol="0">
            <a:spAutoFit/>
          </a:bodyPr>
          <a:lstStyle/>
          <a:p>
            <a:r>
              <a:rPr lang="en-US" sz="1400" b="1" dirty="0">
                <a:solidFill>
                  <a:srgbClr val="008000"/>
                </a:solidFill>
                <a:latin typeface="Consolas" panose="020B0609020204030204" pitchFamily="49" charset="0"/>
              </a:rPr>
              <a:t>/** Hash Function Objects Template */</a:t>
            </a:r>
            <a:endParaRPr lang="en-US" sz="1400" b="1" dirty="0">
              <a:solidFill>
                <a:srgbClr val="000000"/>
              </a:solidFill>
              <a:latin typeface="Consolas" panose="020B0609020204030204" pitchFamily="49" charset="0"/>
            </a:endParaRPr>
          </a:p>
          <a:p>
            <a:r>
              <a:rPr lang="en-US" sz="1400" b="1" dirty="0">
                <a:solidFill>
                  <a:srgbClr val="0000FF"/>
                </a:solidFill>
                <a:latin typeface="Consolas" panose="020B0609020204030204" pitchFamily="49" charset="0"/>
              </a:rPr>
              <a:t>template</a:t>
            </a:r>
            <a:r>
              <a:rPr lang="en-US" sz="1400" b="1" dirty="0">
                <a:solidFill>
                  <a:srgbClr val="000000"/>
                </a:solidFill>
                <a:latin typeface="Consolas" panose="020B0609020204030204" pitchFamily="49" charset="0"/>
              </a:rPr>
              <a:t>&lt;</a:t>
            </a:r>
            <a:r>
              <a:rPr lang="en-US" sz="1400" b="1" dirty="0">
                <a:solidFill>
                  <a:srgbClr val="0000FF"/>
                </a:solidFill>
                <a:latin typeface="Consolas" panose="020B0609020204030204" pitchFamily="49" charset="0"/>
              </a:rPr>
              <a:t>typename</a:t>
            </a:r>
            <a:r>
              <a:rPr lang="en-US" sz="1400" b="1" dirty="0">
                <a:solidFill>
                  <a:srgbClr val="000000"/>
                </a:solidFill>
                <a:latin typeface="Consolas" panose="020B0609020204030204" pitchFamily="49" charset="0"/>
              </a:rPr>
              <a:t> </a:t>
            </a:r>
            <a:r>
              <a:rPr lang="en-US" sz="1400" b="1" dirty="0" err="1">
                <a:solidFill>
                  <a:srgbClr val="2B91AF"/>
                </a:solidFill>
                <a:latin typeface="Consolas" panose="020B0609020204030204" pitchFamily="49" charset="0"/>
              </a:rPr>
              <a:t>Key_Type</a:t>
            </a:r>
            <a:r>
              <a:rPr lang="en-US" sz="1400" b="1" dirty="0">
                <a:solidFill>
                  <a:srgbClr val="000000"/>
                </a:solidFill>
                <a:latin typeface="Consolas" panose="020B0609020204030204" pitchFamily="49" charset="0"/>
              </a:rPr>
              <a:t>&gt;</a:t>
            </a:r>
          </a:p>
          <a:p>
            <a:r>
              <a:rPr lang="en-US" sz="1400" b="1" dirty="0">
                <a:solidFill>
                  <a:srgbClr val="0000FF"/>
                </a:solidFill>
                <a:latin typeface="Consolas" panose="020B0609020204030204" pitchFamily="49" charset="0"/>
              </a:rPr>
              <a:t>struct</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Hash</a:t>
            </a:r>
            <a:r>
              <a:rPr lang="en-US" sz="1400" b="1" dirty="0">
                <a:solidFill>
                  <a:srgbClr val="000000"/>
                </a:solidFill>
                <a:latin typeface="Consolas" panose="020B0609020204030204" pitchFamily="49" charset="0"/>
              </a:rPr>
              <a:t> {};</a:t>
            </a:r>
          </a:p>
        </p:txBody>
      </p:sp>
      <p:sp>
        <p:nvSpPr>
          <p:cNvPr id="8" name="TextBox 7">
            <a:extLst>
              <a:ext uri="{FF2B5EF4-FFF2-40B4-BE49-F238E27FC236}">
                <a16:creationId xmlns:a16="http://schemas.microsoft.com/office/drawing/2014/main" id="{DB388503-DD2B-423E-AB9E-8B6D4EE15B19}"/>
              </a:ext>
            </a:extLst>
          </p:cNvPr>
          <p:cNvSpPr txBox="1"/>
          <p:nvPr/>
        </p:nvSpPr>
        <p:spPr>
          <a:xfrm>
            <a:off x="687277" y="3096165"/>
            <a:ext cx="4909457" cy="3785652"/>
          </a:xfrm>
          <a:prstGeom prst="rect">
            <a:avLst/>
          </a:prstGeom>
          <a:noFill/>
        </p:spPr>
        <p:txBody>
          <a:bodyPr wrap="square" rtlCol="0">
            <a:spAutoFit/>
          </a:bodyPr>
          <a:lstStyle/>
          <a:p>
            <a:endParaRPr lang="en-US" sz="800" b="1" dirty="0">
              <a:solidFill>
                <a:srgbClr val="000000"/>
              </a:solidFill>
              <a:latin typeface="Consolas" panose="020B0609020204030204" pitchFamily="49" charset="0"/>
            </a:endParaRPr>
          </a:p>
          <a:p>
            <a:r>
              <a:rPr lang="en-US" sz="1400" b="1" dirty="0">
                <a:solidFill>
                  <a:srgbClr val="008000"/>
                </a:solidFill>
                <a:latin typeface="Consolas" panose="020B0609020204030204" pitchFamily="49" charset="0"/>
              </a:rPr>
              <a:t>/** Specialization for strings */</a:t>
            </a:r>
            <a:endParaRPr lang="en-US" sz="1400" b="1" dirty="0">
              <a:solidFill>
                <a:srgbClr val="000000"/>
              </a:solidFill>
              <a:latin typeface="Consolas" panose="020B0609020204030204" pitchFamily="49" charset="0"/>
            </a:endParaRPr>
          </a:p>
          <a:p>
            <a:r>
              <a:rPr lang="en-US" sz="1400" b="1" dirty="0">
                <a:solidFill>
                  <a:srgbClr val="0000FF"/>
                </a:solidFill>
                <a:latin typeface="Consolas" panose="020B0609020204030204" pitchFamily="49" charset="0"/>
              </a:rPr>
              <a:t>template</a:t>
            </a:r>
            <a:r>
              <a:rPr lang="en-US" sz="1400" b="1" dirty="0">
                <a:solidFill>
                  <a:srgbClr val="000000"/>
                </a:solidFill>
                <a:latin typeface="Consolas" panose="020B0609020204030204" pitchFamily="49" charset="0"/>
              </a:rPr>
              <a:t>&lt;&gt;</a:t>
            </a:r>
          </a:p>
          <a:p>
            <a:r>
              <a:rPr lang="en-US" sz="1400" b="1" dirty="0">
                <a:solidFill>
                  <a:srgbClr val="0000FF"/>
                </a:solidFill>
                <a:latin typeface="Consolas" panose="020B0609020204030204" pitchFamily="49" charset="0"/>
              </a:rPr>
              <a:t>struct</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Hash</a:t>
            </a:r>
            <a:r>
              <a:rPr lang="en-US" sz="1400" b="1" dirty="0">
                <a:solidFill>
                  <a:srgbClr val="000000"/>
                </a:solidFill>
                <a:latin typeface="Consolas" panose="020B0609020204030204" pitchFamily="49" charset="0"/>
              </a:rPr>
              <a:t>&lt;</a:t>
            </a:r>
            <a:r>
              <a:rPr lang="en-US" sz="1400" b="1" dirty="0">
                <a:solidFill>
                  <a:srgbClr val="2B91AF"/>
                </a:solidFill>
                <a:latin typeface="Consolas" panose="020B0609020204030204" pitchFamily="49" charset="0"/>
              </a:rPr>
              <a:t>string</a:t>
            </a:r>
            <a:r>
              <a:rPr lang="en-US" sz="1400" b="1" dirty="0">
                <a:solidFill>
                  <a:srgbClr val="000000"/>
                </a:solidFill>
                <a:latin typeface="Consolas" panose="020B0609020204030204" pitchFamily="49" charset="0"/>
              </a:rPr>
              <a:t>&gt;</a:t>
            </a:r>
          </a:p>
          <a:p>
            <a:r>
              <a:rPr lang="en-US" sz="1400" b="1" dirty="0">
                <a:solidFill>
                  <a:srgbClr val="000000"/>
                </a:solidFill>
                <a:latin typeface="Consolas" panose="020B0609020204030204" pitchFamily="49" charset="0"/>
              </a:rPr>
              <a:t>{</a:t>
            </a:r>
          </a:p>
          <a:p>
            <a:r>
              <a:rPr lang="en-US" sz="1400" b="1" dirty="0">
                <a:solidFill>
                  <a:srgbClr val="2B91AF"/>
                </a:solidFill>
                <a:latin typeface="Consolas" panose="020B0609020204030204" pitchFamily="49" charset="0"/>
              </a:rPr>
              <a:t>   size_t</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hashConstant</a:t>
            </a:r>
            <a:r>
              <a:rPr lang="en-US" sz="1400" b="1" dirty="0">
                <a:solidFill>
                  <a:srgbClr val="000000"/>
                </a:solidFill>
                <a:latin typeface="Consolas" panose="020B0609020204030204" pitchFamily="49" charset="0"/>
              </a:rPr>
              <a:t>;</a:t>
            </a:r>
          </a:p>
          <a:p>
            <a:r>
              <a:rPr lang="en-US" sz="1400" b="1" dirty="0">
                <a:solidFill>
                  <a:srgbClr val="000000"/>
                </a:solidFill>
                <a:latin typeface="Consolas" panose="020B0609020204030204" pitchFamily="49" charset="0"/>
              </a:rPr>
              <a:t>   Hash(</a:t>
            </a:r>
            <a:r>
              <a:rPr lang="en-US" sz="1400" b="1" dirty="0">
                <a:solidFill>
                  <a:srgbClr val="2B91AF"/>
                </a:solidFill>
                <a:latin typeface="Consolas" panose="020B0609020204030204" pitchFamily="49" charset="0"/>
              </a:rPr>
              <a:t>size_t</a:t>
            </a:r>
            <a:r>
              <a:rPr lang="en-US" sz="1400" b="1" dirty="0">
                <a:solidFill>
                  <a:srgbClr val="000000"/>
                </a:solidFill>
                <a:latin typeface="Consolas" panose="020B0609020204030204" pitchFamily="49" charset="0"/>
              </a:rPr>
              <a:t> </a:t>
            </a:r>
            <a:r>
              <a:rPr lang="en-US" sz="1400" b="1" dirty="0">
                <a:solidFill>
                  <a:srgbClr val="808080"/>
                </a:solidFill>
                <a:latin typeface="Consolas" panose="020B0609020204030204" pitchFamily="49" charset="0"/>
              </a:rPr>
              <a:t>h</a:t>
            </a:r>
            <a:r>
              <a:rPr lang="en-US" sz="1400" b="1" dirty="0">
                <a:solidFill>
                  <a:srgbClr val="000000"/>
                </a:solidFill>
                <a:latin typeface="Consolas" panose="020B0609020204030204" pitchFamily="49" charset="0"/>
              </a:rPr>
              <a:t>) : </a:t>
            </a:r>
            <a:r>
              <a:rPr lang="en-US" sz="1400" b="1" dirty="0" err="1">
                <a:solidFill>
                  <a:srgbClr val="000000"/>
                </a:solidFill>
                <a:latin typeface="Consolas" panose="020B0609020204030204" pitchFamily="49" charset="0"/>
              </a:rPr>
              <a:t>hashConstant</a:t>
            </a:r>
            <a:r>
              <a:rPr lang="en-US" sz="1400" b="1" dirty="0">
                <a:solidFill>
                  <a:srgbClr val="000000"/>
                </a:solidFill>
                <a:latin typeface="Consolas" panose="020B0609020204030204" pitchFamily="49" charset="0"/>
              </a:rPr>
              <a:t>(</a:t>
            </a:r>
            <a:r>
              <a:rPr lang="en-US" sz="1400" b="1" dirty="0">
                <a:solidFill>
                  <a:srgbClr val="808080"/>
                </a:solidFill>
                <a:latin typeface="Consolas" panose="020B0609020204030204" pitchFamily="49" charset="0"/>
              </a:rPr>
              <a:t>h</a:t>
            </a:r>
            <a:r>
              <a:rPr lang="en-US" sz="1400" b="1" dirty="0">
                <a:solidFill>
                  <a:srgbClr val="000000"/>
                </a:solidFill>
                <a:latin typeface="Consolas" panose="020B0609020204030204" pitchFamily="49" charset="0"/>
              </a:rPr>
              <a:t>) {}</a:t>
            </a:r>
          </a:p>
          <a:p>
            <a:endParaRPr lang="en-US" sz="800" b="1" dirty="0">
              <a:solidFill>
                <a:srgbClr val="000000"/>
              </a:solidFill>
              <a:latin typeface="Consolas" panose="020B0609020204030204" pitchFamily="49" charset="0"/>
            </a:endParaRPr>
          </a:p>
          <a:p>
            <a:r>
              <a:rPr lang="en-US" sz="1400" b="1" dirty="0">
                <a:solidFill>
                  <a:srgbClr val="2B91AF"/>
                </a:solidFill>
                <a:latin typeface="Consolas" panose="020B0609020204030204" pitchFamily="49" charset="0"/>
              </a:rPr>
              <a:t>   size_t</a:t>
            </a:r>
            <a:r>
              <a:rPr lang="en-US" sz="1400" b="1" dirty="0">
                <a:solidFill>
                  <a:srgbClr val="000000"/>
                </a:solidFill>
                <a:latin typeface="Consolas" panose="020B0609020204030204" pitchFamily="49" charset="0"/>
              </a:rPr>
              <a:t> </a:t>
            </a:r>
            <a:r>
              <a:rPr lang="en-US" sz="1400" b="1" dirty="0">
                <a:solidFill>
                  <a:srgbClr val="008080"/>
                </a:solidFill>
                <a:latin typeface="Consolas" panose="020B0609020204030204" pitchFamily="49" charset="0"/>
              </a:rPr>
              <a:t>operator()</a:t>
            </a:r>
            <a:r>
              <a:rPr lang="en-US" sz="1400" b="1" dirty="0">
                <a:solidFill>
                  <a:srgbClr val="000000"/>
                </a:solidFill>
                <a:latin typeface="Consolas" panose="020B0609020204030204" pitchFamily="49" charset="0"/>
              </a:rPr>
              <a:t>(</a:t>
            </a:r>
            <a:r>
              <a:rPr lang="en-US" sz="1400" b="1" dirty="0">
                <a:solidFill>
                  <a:srgbClr val="0000FF"/>
                </a:solidFill>
                <a:latin typeface="Consolas" panose="020B0609020204030204" pitchFamily="49" charset="0"/>
              </a:rPr>
              <a:t>const</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string</a:t>
            </a:r>
            <a:r>
              <a:rPr lang="en-US" sz="1400" b="1" dirty="0">
                <a:solidFill>
                  <a:srgbClr val="000000"/>
                </a:solidFill>
                <a:latin typeface="Consolas" panose="020B0609020204030204" pitchFamily="49" charset="0"/>
              </a:rPr>
              <a:t>&amp; </a:t>
            </a:r>
            <a:r>
              <a:rPr lang="en-US" sz="1400" b="1" dirty="0">
                <a:solidFill>
                  <a:srgbClr val="808080"/>
                </a:solidFill>
                <a:latin typeface="Consolas" panose="020B0609020204030204" pitchFamily="49" charset="0"/>
              </a:rPr>
              <a:t>key</a:t>
            </a:r>
            <a:r>
              <a:rPr lang="en-US" sz="1400" b="1" dirty="0">
                <a:solidFill>
                  <a:srgbClr val="000000"/>
                </a:solidFill>
                <a:latin typeface="Consolas" panose="020B0609020204030204" pitchFamily="49" charset="0"/>
              </a:rPr>
              <a:t>)</a:t>
            </a:r>
          </a:p>
          <a:p>
            <a:r>
              <a:rPr lang="en-US" sz="1400" b="1" dirty="0">
                <a:solidFill>
                  <a:srgbClr val="000000"/>
                </a:solidFill>
                <a:latin typeface="Consolas" panose="020B0609020204030204" pitchFamily="49" charset="0"/>
              </a:rPr>
              <a:t>   {</a:t>
            </a:r>
          </a:p>
          <a:p>
            <a:r>
              <a:rPr lang="en-US" sz="1400" b="1" dirty="0">
                <a:solidFill>
                  <a:srgbClr val="2B91AF"/>
                </a:solidFill>
                <a:latin typeface="Consolas" panose="020B0609020204030204" pitchFamily="49" charset="0"/>
              </a:rPr>
              <a:t>      size_t</a:t>
            </a:r>
            <a:r>
              <a:rPr lang="en-US" sz="1400" b="1" dirty="0">
                <a:solidFill>
                  <a:srgbClr val="000000"/>
                </a:solidFill>
                <a:latin typeface="Consolas" panose="020B0609020204030204" pitchFamily="49" charset="0"/>
              </a:rPr>
              <a:t> hash = 0;</a:t>
            </a:r>
          </a:p>
          <a:p>
            <a:r>
              <a:rPr lang="en-US" sz="1400" b="1" dirty="0">
                <a:solidFill>
                  <a:srgbClr val="0000FF"/>
                </a:solidFill>
                <a:latin typeface="Consolas" panose="020B0609020204030204" pitchFamily="49" charset="0"/>
              </a:rPr>
              <a:t>      for</a:t>
            </a:r>
            <a:r>
              <a:rPr lang="en-US" sz="1400" b="1" dirty="0">
                <a:solidFill>
                  <a:srgbClr val="000000"/>
                </a:solidFill>
                <a:latin typeface="Consolas" panose="020B0609020204030204" pitchFamily="49" charset="0"/>
              </a:rPr>
              <a:t> (</a:t>
            </a:r>
            <a:r>
              <a:rPr lang="en-US" sz="1400" b="1" dirty="0">
                <a:solidFill>
                  <a:srgbClr val="2B91AF"/>
                </a:solidFill>
                <a:latin typeface="Consolas" panose="020B0609020204030204" pitchFamily="49" charset="0"/>
              </a:rPr>
              <a:t>size_t</a:t>
            </a:r>
            <a:r>
              <a:rPr lang="en-US" sz="1400" b="1" dirty="0">
                <a:solidFill>
                  <a:srgbClr val="000000"/>
                </a:solidFill>
                <a:latin typeface="Consolas" panose="020B0609020204030204" pitchFamily="49" charset="0"/>
              </a:rPr>
              <a:t> i = 0; i &lt; </a:t>
            </a:r>
            <a:r>
              <a:rPr lang="en-US" sz="1400" b="1" dirty="0" err="1">
                <a:solidFill>
                  <a:srgbClr val="808080"/>
                </a:solidFill>
                <a:latin typeface="Consolas" panose="020B0609020204030204" pitchFamily="49" charset="0"/>
              </a:rPr>
              <a:t>key</a:t>
            </a:r>
            <a:r>
              <a:rPr lang="en-US" sz="1400" b="1" dirty="0" err="1">
                <a:solidFill>
                  <a:srgbClr val="000000"/>
                </a:solidFill>
                <a:latin typeface="Consolas" panose="020B0609020204030204" pitchFamily="49" charset="0"/>
              </a:rPr>
              <a:t>.length</a:t>
            </a:r>
            <a:r>
              <a:rPr lang="en-US" sz="1400" b="1" dirty="0">
                <a:solidFill>
                  <a:srgbClr val="000000"/>
                </a:solidFill>
                <a:latin typeface="Consolas" panose="020B0609020204030204" pitchFamily="49" charset="0"/>
              </a:rPr>
              <a:t>(); ++i)</a:t>
            </a:r>
          </a:p>
          <a:p>
            <a:r>
              <a:rPr lang="en-US" sz="1400" b="1" dirty="0">
                <a:solidFill>
                  <a:srgbClr val="000000"/>
                </a:solidFill>
                <a:latin typeface="Consolas" panose="020B0609020204030204" pitchFamily="49" charset="0"/>
              </a:rPr>
              <a:t>      {</a:t>
            </a:r>
          </a:p>
          <a:p>
            <a:r>
              <a:rPr lang="en-US" sz="1400" b="1" dirty="0">
                <a:solidFill>
                  <a:srgbClr val="000000"/>
                </a:solidFill>
                <a:latin typeface="Consolas" panose="020B0609020204030204" pitchFamily="49" charset="0"/>
              </a:rPr>
              <a:t>         hash = (hash * </a:t>
            </a:r>
            <a:r>
              <a:rPr lang="en-US" sz="1400" b="1" dirty="0" err="1">
                <a:solidFill>
                  <a:srgbClr val="000000"/>
                </a:solidFill>
                <a:latin typeface="Consolas" panose="020B0609020204030204" pitchFamily="49" charset="0"/>
              </a:rPr>
              <a:t>hashConstant</a:t>
            </a:r>
            <a:r>
              <a:rPr lang="en-US" sz="1400" b="1" dirty="0">
                <a:solidFill>
                  <a:srgbClr val="000000"/>
                </a:solidFill>
                <a:latin typeface="Consolas" panose="020B0609020204030204" pitchFamily="49" charset="0"/>
              </a:rPr>
              <a:t>) + </a:t>
            </a:r>
            <a:r>
              <a:rPr lang="en-US" sz="1400" b="1" dirty="0">
                <a:solidFill>
                  <a:srgbClr val="808080"/>
                </a:solidFill>
                <a:latin typeface="Consolas" panose="020B0609020204030204" pitchFamily="49" charset="0"/>
              </a:rPr>
              <a:t>key</a:t>
            </a:r>
            <a:r>
              <a:rPr lang="en-US" sz="1400" b="1" dirty="0">
                <a:solidFill>
                  <a:srgbClr val="008080"/>
                </a:solidFill>
                <a:latin typeface="Consolas" panose="020B0609020204030204" pitchFamily="49" charset="0"/>
              </a:rPr>
              <a:t>[</a:t>
            </a:r>
            <a:r>
              <a:rPr lang="en-US" sz="1400" b="1" dirty="0">
                <a:solidFill>
                  <a:srgbClr val="000000"/>
                </a:solidFill>
                <a:latin typeface="Consolas" panose="020B0609020204030204" pitchFamily="49" charset="0"/>
              </a:rPr>
              <a:t>i</a:t>
            </a:r>
            <a:r>
              <a:rPr lang="en-US" sz="1400" b="1" dirty="0">
                <a:solidFill>
                  <a:srgbClr val="008080"/>
                </a:solidFill>
                <a:latin typeface="Consolas" panose="020B0609020204030204" pitchFamily="49" charset="0"/>
              </a:rPr>
              <a:t>]</a:t>
            </a:r>
            <a:r>
              <a:rPr lang="en-US" sz="1400" b="1" dirty="0">
                <a:solidFill>
                  <a:srgbClr val="000000"/>
                </a:solidFill>
                <a:latin typeface="Consolas" panose="020B0609020204030204" pitchFamily="49" charset="0"/>
              </a:rPr>
              <a:t>;</a:t>
            </a:r>
          </a:p>
          <a:p>
            <a:r>
              <a:rPr lang="en-US" sz="1400" b="1" dirty="0">
                <a:solidFill>
                  <a:srgbClr val="000000"/>
                </a:solidFill>
                <a:latin typeface="Consolas" panose="020B0609020204030204" pitchFamily="49" charset="0"/>
              </a:rPr>
              <a:t>      }</a:t>
            </a:r>
          </a:p>
          <a:p>
            <a:r>
              <a:rPr lang="en-US" sz="1400" b="1" dirty="0">
                <a:solidFill>
                  <a:srgbClr val="0000FF"/>
                </a:solidFill>
                <a:latin typeface="Consolas" panose="020B0609020204030204" pitchFamily="49" charset="0"/>
              </a:rPr>
              <a:t>      return</a:t>
            </a:r>
            <a:r>
              <a:rPr lang="en-US" sz="1400" b="1" dirty="0">
                <a:solidFill>
                  <a:srgbClr val="000000"/>
                </a:solidFill>
                <a:latin typeface="Consolas" panose="020B0609020204030204" pitchFamily="49" charset="0"/>
              </a:rPr>
              <a:t> hash;</a:t>
            </a:r>
          </a:p>
          <a:p>
            <a:r>
              <a:rPr lang="en-US" sz="1400" b="1" dirty="0">
                <a:solidFill>
                  <a:srgbClr val="000000"/>
                </a:solidFill>
                <a:latin typeface="Consolas" panose="020B0609020204030204" pitchFamily="49" charset="0"/>
              </a:rPr>
              <a:t>   }</a:t>
            </a:r>
          </a:p>
          <a:p>
            <a:r>
              <a:rPr lang="en-US" sz="1400" b="1"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1058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F09E-7062-4153-8015-A3148A2E5876}"/>
              </a:ext>
            </a:extLst>
          </p:cNvPr>
          <p:cNvSpPr>
            <a:spLocks noGrp="1"/>
          </p:cNvSpPr>
          <p:nvPr>
            <p:ph type="title"/>
          </p:nvPr>
        </p:nvSpPr>
        <p:spPr/>
        <p:txBody>
          <a:bodyPr/>
          <a:lstStyle/>
          <a:p>
            <a:r>
              <a:rPr lang="en-US" dirty="0"/>
              <a:t>Insert Function Arguments</a:t>
            </a:r>
          </a:p>
        </p:txBody>
      </p:sp>
      <p:sp>
        <p:nvSpPr>
          <p:cNvPr id="3" name="Content Placeholder 2">
            <a:extLst>
              <a:ext uri="{FF2B5EF4-FFF2-40B4-BE49-F238E27FC236}">
                <a16:creationId xmlns:a16="http://schemas.microsoft.com/office/drawing/2014/main" id="{10B636C5-4EBB-4351-B115-7EC44F5C3169}"/>
              </a:ext>
            </a:extLst>
          </p:cNvPr>
          <p:cNvSpPr>
            <a:spLocks noGrp="1"/>
          </p:cNvSpPr>
          <p:nvPr>
            <p:ph sz="quarter" idx="1"/>
          </p:nvPr>
        </p:nvSpPr>
        <p:spPr>
          <a:xfrm>
            <a:off x="572493" y="1233489"/>
            <a:ext cx="10047884" cy="508225"/>
          </a:xfrm>
        </p:spPr>
        <p:txBody>
          <a:bodyPr/>
          <a:lstStyle/>
          <a:p>
            <a:r>
              <a:rPr lang="en-US" dirty="0"/>
              <a:t>What does the following program output?  Any problems?</a:t>
            </a:r>
          </a:p>
        </p:txBody>
      </p:sp>
      <p:sp>
        <p:nvSpPr>
          <p:cNvPr id="4" name="Footer Placeholder 3">
            <a:extLst>
              <a:ext uri="{FF2B5EF4-FFF2-40B4-BE49-F238E27FC236}">
                <a16:creationId xmlns:a16="http://schemas.microsoft.com/office/drawing/2014/main" id="{5429D4C6-7FD2-46BE-8C1C-98DC1607CE5D}"/>
              </a:ext>
            </a:extLst>
          </p:cNvPr>
          <p:cNvSpPr>
            <a:spLocks noGrp="1"/>
          </p:cNvSpPr>
          <p:nvPr>
            <p:ph type="ftr" sz="quarter" idx="11"/>
          </p:nvPr>
        </p:nvSpPr>
        <p:spPr/>
        <p:txBody>
          <a:bodyPr/>
          <a:lstStyle/>
          <a:p>
            <a:pPr>
              <a:defRPr/>
            </a:pPr>
            <a:r>
              <a:rPr lang="en-US"/>
              <a:t>Sorting (35)</a:t>
            </a:r>
            <a:endParaRPr lang="en-US" dirty="0"/>
          </a:p>
        </p:txBody>
      </p:sp>
      <p:sp>
        <p:nvSpPr>
          <p:cNvPr id="5" name="Slide Number Placeholder 4">
            <a:extLst>
              <a:ext uri="{FF2B5EF4-FFF2-40B4-BE49-F238E27FC236}">
                <a16:creationId xmlns:a16="http://schemas.microsoft.com/office/drawing/2014/main" id="{059EDAFF-C679-4E02-B7A2-5106B962563B}"/>
              </a:ext>
            </a:extLst>
          </p:cNvPr>
          <p:cNvSpPr>
            <a:spLocks noGrp="1"/>
          </p:cNvSpPr>
          <p:nvPr>
            <p:ph type="sldNum" sz="quarter" idx="12"/>
          </p:nvPr>
        </p:nvSpPr>
        <p:spPr/>
        <p:txBody>
          <a:bodyPr/>
          <a:lstStyle/>
          <a:p>
            <a:pPr>
              <a:defRPr/>
            </a:pPr>
            <a:fld id="{0D7B5496-982B-480A-8085-B08F2CA91C21}" type="slidenum">
              <a:rPr lang="en-US" smtClean="0"/>
              <a:pPr>
                <a:defRPr/>
              </a:pPr>
              <a:t>35</a:t>
            </a:fld>
            <a:endParaRPr lang="en-US" dirty="0"/>
          </a:p>
        </p:txBody>
      </p:sp>
      <p:pic>
        <p:nvPicPr>
          <p:cNvPr id="7" name="Picture 6">
            <a:extLst>
              <a:ext uri="{FF2B5EF4-FFF2-40B4-BE49-F238E27FC236}">
                <a16:creationId xmlns:a16="http://schemas.microsoft.com/office/drawing/2014/main" id="{BB2C1253-D4BD-45D8-8F7B-73BFA45D208E}"/>
              </a:ext>
            </a:extLst>
          </p:cNvPr>
          <p:cNvPicPr>
            <a:picLocks noChangeAspect="1"/>
          </p:cNvPicPr>
          <p:nvPr/>
        </p:nvPicPr>
        <p:blipFill>
          <a:blip r:embed="rId2"/>
          <a:stretch>
            <a:fillRect/>
          </a:stretch>
        </p:blipFill>
        <p:spPr>
          <a:xfrm>
            <a:off x="7367589" y="1819275"/>
            <a:ext cx="3181350" cy="1609725"/>
          </a:xfrm>
          <a:prstGeom prst="rect">
            <a:avLst/>
          </a:prstGeom>
        </p:spPr>
      </p:pic>
      <p:sp>
        <p:nvSpPr>
          <p:cNvPr id="8" name="TextBox 7">
            <a:extLst>
              <a:ext uri="{FF2B5EF4-FFF2-40B4-BE49-F238E27FC236}">
                <a16:creationId xmlns:a16="http://schemas.microsoft.com/office/drawing/2014/main" id="{C0A9D33F-E907-42E7-BB24-F016A28CE8CE}"/>
              </a:ext>
            </a:extLst>
          </p:cNvPr>
          <p:cNvSpPr txBox="1"/>
          <p:nvPr/>
        </p:nvSpPr>
        <p:spPr>
          <a:xfrm>
            <a:off x="947057" y="1764776"/>
            <a:ext cx="5747657" cy="4801314"/>
          </a:xfrm>
          <a:prstGeom prst="rect">
            <a:avLst/>
          </a:prstGeom>
          <a:solidFill>
            <a:schemeClr val="bg1"/>
          </a:solidFill>
        </p:spPr>
        <p:txBody>
          <a:bodyPr wrap="square" rtlCol="0">
            <a:spAutoFit/>
          </a:bodyPr>
          <a:lstStyle/>
          <a:p>
            <a:r>
              <a:rPr lang="en-US" sz="1800" dirty="0">
                <a:solidFill>
                  <a:srgbClr val="808080"/>
                </a:solidFill>
                <a:latin typeface="Consolas" panose="020B0609020204030204" pitchFamily="49" charset="0"/>
              </a:rPr>
              <a:t>#include</a:t>
            </a:r>
            <a:r>
              <a:rPr lang="en-US" sz="1800" dirty="0">
                <a:solidFill>
                  <a:srgbClr val="000000"/>
                </a:solidFill>
                <a:latin typeface="Consolas" panose="020B0609020204030204" pitchFamily="49" charset="0"/>
              </a:rPr>
              <a:t> </a:t>
            </a:r>
            <a:r>
              <a:rPr lang="en-US" sz="1800" dirty="0">
                <a:solidFill>
                  <a:srgbClr val="A31515"/>
                </a:solidFill>
                <a:latin typeface="Consolas" panose="020B0609020204030204" pitchFamily="49" charset="0"/>
              </a:rPr>
              <a:t>&lt;iostream&gt;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namespace</a:t>
            </a:r>
            <a:r>
              <a:rPr lang="en-US" sz="1800" dirty="0">
                <a:solidFill>
                  <a:srgbClr val="000000"/>
                </a:solidFill>
                <a:latin typeface="Consolas" panose="020B0609020204030204" pitchFamily="49" charset="0"/>
              </a:rPr>
              <a:t> std;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insert(</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&amp; </a:t>
            </a:r>
            <a:r>
              <a:rPr lang="en-US" sz="1800" dirty="0">
                <a:solidFill>
                  <a:srgbClr val="808080"/>
                </a:solidFill>
                <a:latin typeface="Consolas" panose="020B0609020204030204" pitchFamily="49" charset="0"/>
              </a:rPr>
              <a:t>item</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   return</a:t>
            </a:r>
            <a:r>
              <a:rPr lang="en-US" sz="1800" dirty="0">
                <a:solidFill>
                  <a:srgbClr val="000000"/>
                </a:solidFill>
                <a:latin typeface="Consolas" panose="020B0609020204030204" pitchFamily="49" charset="0"/>
              </a:rPr>
              <a:t> &amp;</a:t>
            </a:r>
            <a:r>
              <a:rPr lang="en-US" sz="1800" dirty="0">
                <a:solidFill>
                  <a:srgbClr val="808080"/>
                </a:solidFill>
                <a:latin typeface="Consolas" panose="020B0609020204030204" pitchFamily="49" charset="0"/>
              </a:rPr>
              <a:t>item</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main()</a:t>
            </a:r>
          </a:p>
          <a:p>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   int</a:t>
            </a:r>
            <a:r>
              <a:rPr lang="en-US" sz="1800" dirty="0">
                <a:solidFill>
                  <a:srgbClr val="000000"/>
                </a:solidFill>
                <a:latin typeface="Consolas" panose="020B0609020204030204" pitchFamily="49" charset="0"/>
              </a:rPr>
              <a:t> x = 10;</a:t>
            </a:r>
          </a:p>
          <a:p>
            <a:r>
              <a:rPr lang="en-US" sz="1800" dirty="0">
                <a:solidFill>
                  <a:srgbClr val="0000FF"/>
                </a:solidFill>
                <a:latin typeface="Consolas" panose="020B0609020204030204" pitchFamily="49" charset="0"/>
              </a:rPr>
              <a:t>   int</a:t>
            </a:r>
            <a:r>
              <a:rPr lang="en-US" sz="1800" dirty="0">
                <a:solidFill>
                  <a:srgbClr val="000000"/>
                </a:solidFill>
                <a:latin typeface="Consolas" panose="020B0609020204030204" pitchFamily="49" charset="0"/>
              </a:rPr>
              <a:t>* y = insert(x);</a:t>
            </a:r>
          </a:p>
          <a:p>
            <a:r>
              <a:rPr lang="en-US" sz="1800" dirty="0">
                <a:solidFill>
                  <a:srgbClr val="000000"/>
                </a:solidFill>
                <a:latin typeface="Consolas" panose="020B0609020204030204" pitchFamily="49" charset="0"/>
              </a:rPr>
              <a:t>   cout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endl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a:t>
            </a:r>
            <a:r>
              <a:rPr lang="en-US" sz="1800" dirty="0">
                <a:solidFill>
                  <a:srgbClr val="A31515"/>
                </a:solidFill>
                <a:latin typeface="Consolas" panose="020B0609020204030204" pitchFamily="49" charset="0"/>
              </a:rPr>
              <a:t>"x = "</a:t>
            </a:r>
            <a:r>
              <a:rPr lang="en-US" sz="1800" dirty="0">
                <a:solidFill>
                  <a:srgbClr val="000000"/>
                </a:solidFill>
                <a:latin typeface="Consolas" panose="020B0609020204030204" pitchFamily="49" charset="0"/>
              </a:rPr>
              <a: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   *y = 20;</a:t>
            </a:r>
          </a:p>
          <a:p>
            <a:r>
              <a:rPr lang="en-US" sz="1800" dirty="0">
                <a:solidFill>
                  <a:srgbClr val="000000"/>
                </a:solidFill>
                <a:latin typeface="Consolas" panose="020B0609020204030204" pitchFamily="49" charset="0"/>
              </a:rPr>
              <a:t>   cout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endl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a:t>
            </a:r>
            <a:r>
              <a:rPr lang="en-US" sz="1800" dirty="0">
                <a:solidFill>
                  <a:srgbClr val="A31515"/>
                </a:solidFill>
                <a:latin typeface="Consolas" panose="020B0609020204030204" pitchFamily="49" charset="0"/>
              </a:rPr>
              <a:t>"x = "</a:t>
            </a:r>
            <a:r>
              <a:rPr lang="en-US" sz="1800" dirty="0">
                <a:solidFill>
                  <a:srgbClr val="000000"/>
                </a:solidFill>
                <a:latin typeface="Consolas" panose="020B0609020204030204" pitchFamily="49" charset="0"/>
              </a:rPr>
              <a: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x;</a:t>
            </a:r>
          </a:p>
          <a:p>
            <a:r>
              <a:rPr lang="en-US" sz="1800" dirty="0">
                <a:solidFill>
                  <a:srgbClr val="0000FF"/>
                </a:solidFill>
                <a:latin typeface="Consolas" panose="020B0609020204030204" pitchFamily="49" charset="0"/>
              </a:rPr>
              <a:t>   return</a:t>
            </a:r>
            <a:r>
              <a:rPr lang="en-US" sz="1800" dirty="0">
                <a:solidFill>
                  <a:srgbClr val="000000"/>
                </a:solidFill>
                <a:latin typeface="Consolas" panose="020B0609020204030204" pitchFamily="49" charset="0"/>
              </a:rPr>
              <a:t> 0;</a:t>
            </a:r>
          </a:p>
          <a:p>
            <a:r>
              <a:rPr lang="en-US" sz="1800" dirty="0">
                <a:solidFill>
                  <a:srgbClr val="000000"/>
                </a:solidFill>
                <a:latin typeface="Consolas" panose="020B0609020204030204" pitchFamily="49" charset="0"/>
              </a:rPr>
              <a:t>}</a:t>
            </a:r>
            <a:endParaRPr lang="en-US" dirty="0"/>
          </a:p>
        </p:txBody>
      </p:sp>
      <p:sp>
        <p:nvSpPr>
          <p:cNvPr id="9" name="TextBox 8">
            <a:extLst>
              <a:ext uri="{FF2B5EF4-FFF2-40B4-BE49-F238E27FC236}">
                <a16:creationId xmlns:a16="http://schemas.microsoft.com/office/drawing/2014/main" id="{5270BD86-4171-4839-9C0B-C6980DB5E2BF}"/>
              </a:ext>
            </a:extLst>
          </p:cNvPr>
          <p:cNvSpPr txBox="1"/>
          <p:nvPr/>
        </p:nvSpPr>
        <p:spPr>
          <a:xfrm>
            <a:off x="947057" y="1764776"/>
            <a:ext cx="5747657" cy="4801314"/>
          </a:xfrm>
          <a:prstGeom prst="rect">
            <a:avLst/>
          </a:prstGeom>
          <a:solidFill>
            <a:schemeClr val="bg1"/>
          </a:solidFill>
        </p:spPr>
        <p:txBody>
          <a:bodyPr wrap="square" rtlCol="0">
            <a:spAutoFit/>
          </a:bodyPr>
          <a:lstStyle/>
          <a:p>
            <a:r>
              <a:rPr lang="en-US" sz="1800" dirty="0">
                <a:solidFill>
                  <a:srgbClr val="808080"/>
                </a:solidFill>
                <a:latin typeface="Consolas" panose="020B0609020204030204" pitchFamily="49" charset="0"/>
              </a:rPr>
              <a:t>#include</a:t>
            </a:r>
            <a:r>
              <a:rPr lang="en-US" sz="1800" dirty="0">
                <a:solidFill>
                  <a:srgbClr val="000000"/>
                </a:solidFill>
                <a:latin typeface="Consolas" panose="020B0609020204030204" pitchFamily="49" charset="0"/>
              </a:rPr>
              <a:t> </a:t>
            </a:r>
            <a:r>
              <a:rPr lang="en-US" sz="1800" dirty="0">
                <a:solidFill>
                  <a:srgbClr val="A31515"/>
                </a:solidFill>
                <a:latin typeface="Consolas" panose="020B0609020204030204" pitchFamily="49" charset="0"/>
              </a:rPr>
              <a:t>&lt;iostream&gt;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namespace</a:t>
            </a:r>
            <a:r>
              <a:rPr lang="en-US" sz="1800" dirty="0">
                <a:solidFill>
                  <a:srgbClr val="000000"/>
                </a:solidFill>
                <a:latin typeface="Consolas" panose="020B0609020204030204" pitchFamily="49" charset="0"/>
              </a:rPr>
              <a:t> std;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insert(</a:t>
            </a:r>
            <a:r>
              <a:rPr lang="en-US" sz="1800" b="1" dirty="0">
                <a:solidFill>
                  <a:srgbClr val="FF0000"/>
                </a:solidFill>
                <a:latin typeface="Consolas" panose="020B0609020204030204" pitchFamily="49" charset="0"/>
              </a:rPr>
              <a:t>const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&amp; </a:t>
            </a:r>
            <a:r>
              <a:rPr lang="en-US" sz="1800" dirty="0">
                <a:solidFill>
                  <a:srgbClr val="808080"/>
                </a:solidFill>
                <a:latin typeface="Consolas" panose="020B0609020204030204" pitchFamily="49" charset="0"/>
              </a:rPr>
              <a:t>item</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   return</a:t>
            </a:r>
            <a:r>
              <a:rPr lang="en-US" sz="1800" dirty="0">
                <a:solidFill>
                  <a:srgbClr val="000000"/>
                </a:solidFill>
                <a:latin typeface="Consolas" panose="020B0609020204030204" pitchFamily="49" charset="0"/>
              </a:rPr>
              <a:t> &amp;</a:t>
            </a:r>
            <a:r>
              <a:rPr lang="en-US" sz="1800" dirty="0">
                <a:solidFill>
                  <a:srgbClr val="808080"/>
                </a:solidFill>
                <a:latin typeface="Consolas" panose="020B0609020204030204" pitchFamily="49" charset="0"/>
              </a:rPr>
              <a:t>item</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main()</a:t>
            </a:r>
          </a:p>
          <a:p>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   int</a:t>
            </a:r>
            <a:r>
              <a:rPr lang="en-US" sz="1800" dirty="0">
                <a:solidFill>
                  <a:srgbClr val="000000"/>
                </a:solidFill>
                <a:latin typeface="Consolas" panose="020B0609020204030204" pitchFamily="49" charset="0"/>
              </a:rPr>
              <a:t> x = 10;</a:t>
            </a:r>
          </a:p>
          <a:p>
            <a:r>
              <a:rPr lang="en-US" sz="1800" dirty="0">
                <a:solidFill>
                  <a:srgbClr val="0000FF"/>
                </a:solidFill>
                <a:latin typeface="Consolas" panose="020B0609020204030204" pitchFamily="49" charset="0"/>
              </a:rPr>
              <a:t>   int</a:t>
            </a:r>
            <a:r>
              <a:rPr lang="en-US" sz="1800" dirty="0">
                <a:solidFill>
                  <a:srgbClr val="000000"/>
                </a:solidFill>
                <a:latin typeface="Consolas" panose="020B0609020204030204" pitchFamily="49" charset="0"/>
              </a:rPr>
              <a:t>* y = insert(x);</a:t>
            </a:r>
          </a:p>
          <a:p>
            <a:r>
              <a:rPr lang="en-US" sz="1800" dirty="0">
                <a:solidFill>
                  <a:srgbClr val="000000"/>
                </a:solidFill>
                <a:latin typeface="Consolas" panose="020B0609020204030204" pitchFamily="49" charset="0"/>
              </a:rPr>
              <a:t>   cout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endl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a:t>
            </a:r>
            <a:r>
              <a:rPr lang="en-US" sz="1800" dirty="0">
                <a:solidFill>
                  <a:srgbClr val="A31515"/>
                </a:solidFill>
                <a:latin typeface="Consolas" panose="020B0609020204030204" pitchFamily="49" charset="0"/>
              </a:rPr>
              <a:t>"x = "</a:t>
            </a:r>
            <a:r>
              <a:rPr lang="en-US" sz="1800" dirty="0">
                <a:solidFill>
                  <a:srgbClr val="000000"/>
                </a:solidFill>
                <a:latin typeface="Consolas" panose="020B0609020204030204" pitchFamily="49" charset="0"/>
              </a:rPr>
              <a: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   *y = 20;</a:t>
            </a:r>
          </a:p>
          <a:p>
            <a:r>
              <a:rPr lang="en-US" sz="1800" dirty="0">
                <a:solidFill>
                  <a:srgbClr val="000000"/>
                </a:solidFill>
                <a:latin typeface="Consolas" panose="020B0609020204030204" pitchFamily="49" charset="0"/>
              </a:rPr>
              <a:t>   cout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endl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a:t>
            </a:r>
            <a:r>
              <a:rPr lang="en-US" sz="1800" dirty="0">
                <a:solidFill>
                  <a:srgbClr val="A31515"/>
                </a:solidFill>
                <a:latin typeface="Consolas" panose="020B0609020204030204" pitchFamily="49" charset="0"/>
              </a:rPr>
              <a:t>"x = "</a:t>
            </a:r>
            <a:r>
              <a:rPr lang="en-US" sz="1800" dirty="0">
                <a:solidFill>
                  <a:srgbClr val="000000"/>
                </a:solidFill>
                <a:latin typeface="Consolas" panose="020B0609020204030204" pitchFamily="49" charset="0"/>
              </a:rPr>
              <a:t> </a:t>
            </a:r>
            <a:r>
              <a:rPr lang="en-US" sz="1800" dirty="0">
                <a:solidFill>
                  <a:srgbClr val="008080"/>
                </a:solidFill>
                <a:latin typeface="Consolas" panose="020B0609020204030204" pitchFamily="49" charset="0"/>
              </a:rPr>
              <a:t>&lt;&lt;</a:t>
            </a:r>
            <a:r>
              <a:rPr lang="en-US" sz="1800" dirty="0">
                <a:solidFill>
                  <a:srgbClr val="000000"/>
                </a:solidFill>
                <a:latin typeface="Consolas" panose="020B0609020204030204" pitchFamily="49" charset="0"/>
              </a:rPr>
              <a:t> x;</a:t>
            </a:r>
          </a:p>
          <a:p>
            <a:r>
              <a:rPr lang="en-US" sz="1800" dirty="0">
                <a:solidFill>
                  <a:srgbClr val="0000FF"/>
                </a:solidFill>
                <a:latin typeface="Consolas" panose="020B0609020204030204" pitchFamily="49" charset="0"/>
              </a:rPr>
              <a:t>   return</a:t>
            </a:r>
            <a:r>
              <a:rPr lang="en-US" sz="1800" dirty="0">
                <a:solidFill>
                  <a:srgbClr val="000000"/>
                </a:solidFill>
                <a:latin typeface="Consolas" panose="020B0609020204030204" pitchFamily="49" charset="0"/>
              </a:rPr>
              <a:t> 0;</a:t>
            </a:r>
          </a:p>
          <a:p>
            <a:r>
              <a:rPr lang="en-US" sz="1800" dirty="0">
                <a:solidFill>
                  <a:srgbClr val="000000"/>
                </a:solidFill>
                <a:latin typeface="Consolas" panose="020B0609020204030204" pitchFamily="49" charset="0"/>
              </a:rPr>
              <a:t>}</a:t>
            </a:r>
            <a:endParaRPr lang="en-US" dirty="0"/>
          </a:p>
        </p:txBody>
      </p:sp>
      <p:sp>
        <p:nvSpPr>
          <p:cNvPr id="10" name="Speech Bubble: Rectangle with Corners Rounded 9">
            <a:extLst>
              <a:ext uri="{FF2B5EF4-FFF2-40B4-BE49-F238E27FC236}">
                <a16:creationId xmlns:a16="http://schemas.microsoft.com/office/drawing/2014/main" id="{F140DF0A-60BF-4546-B6D0-8CC872BC6C45}"/>
              </a:ext>
            </a:extLst>
          </p:cNvPr>
          <p:cNvSpPr/>
          <p:nvPr/>
        </p:nvSpPr>
        <p:spPr>
          <a:xfrm>
            <a:off x="5366657" y="3646715"/>
            <a:ext cx="4822372" cy="1977796"/>
          </a:xfrm>
          <a:prstGeom prst="wedgeRoundRectCallout">
            <a:avLst>
              <a:gd name="adj1" fmla="val -90733"/>
              <a:gd name="adj2" fmla="val -859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Adding the const qualifier instructs the compiler to look for potential ways the item variable might be changed (</a:t>
            </a:r>
            <a:r>
              <a:rPr lang="en-US" sz="2000" dirty="0" err="1"/>
              <a:t>ie</a:t>
            </a:r>
            <a:r>
              <a:rPr lang="en-US" sz="2000" dirty="0"/>
              <a:t>, thru the return pointer to the item).</a:t>
            </a:r>
          </a:p>
          <a:p>
            <a:pPr algn="ctr">
              <a:spcBef>
                <a:spcPts val="600"/>
              </a:spcBef>
            </a:pPr>
            <a:r>
              <a:rPr lang="en-US" sz="2000" dirty="0"/>
              <a:t>Hence, the program will not compile!</a:t>
            </a:r>
          </a:p>
        </p:txBody>
      </p:sp>
    </p:spTree>
    <p:extLst>
      <p:ext uri="{BB962C8B-B14F-4D97-AF65-F5344CB8AC3E}">
        <p14:creationId xmlns:p14="http://schemas.microsoft.com/office/powerpoint/2010/main" val="16187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AFB8-63BE-4155-B2A3-D872989FAD9E}"/>
              </a:ext>
            </a:extLst>
          </p:cNvPr>
          <p:cNvSpPr>
            <a:spLocks noGrp="1"/>
          </p:cNvSpPr>
          <p:nvPr>
            <p:ph type="title"/>
          </p:nvPr>
        </p:nvSpPr>
        <p:spPr/>
        <p:txBody>
          <a:bodyPr/>
          <a:lstStyle/>
          <a:p>
            <a:r>
              <a:rPr lang="en-US" dirty="0"/>
              <a:t>Set Assignment Operator</a:t>
            </a:r>
          </a:p>
        </p:txBody>
      </p:sp>
      <p:sp>
        <p:nvSpPr>
          <p:cNvPr id="3" name="Content Placeholder 2">
            <a:extLst>
              <a:ext uri="{FF2B5EF4-FFF2-40B4-BE49-F238E27FC236}">
                <a16:creationId xmlns:a16="http://schemas.microsoft.com/office/drawing/2014/main" id="{81C59436-9E71-4B91-9FBC-7861857E0106}"/>
              </a:ext>
            </a:extLst>
          </p:cNvPr>
          <p:cNvSpPr>
            <a:spLocks noGrp="1"/>
          </p:cNvSpPr>
          <p:nvPr>
            <p:ph sz="quarter" idx="1"/>
          </p:nvPr>
        </p:nvSpPr>
        <p:spPr>
          <a:xfrm>
            <a:off x="572493" y="1233489"/>
            <a:ext cx="10047884" cy="497340"/>
          </a:xfrm>
        </p:spPr>
        <p:txBody>
          <a:bodyPr/>
          <a:lstStyle/>
          <a:p>
            <a:r>
              <a:rPr lang="en-US" dirty="0"/>
              <a:t>Any problems with the following code?</a:t>
            </a:r>
          </a:p>
        </p:txBody>
      </p:sp>
      <p:sp>
        <p:nvSpPr>
          <p:cNvPr id="4" name="Footer Placeholder 3">
            <a:extLst>
              <a:ext uri="{FF2B5EF4-FFF2-40B4-BE49-F238E27FC236}">
                <a16:creationId xmlns:a16="http://schemas.microsoft.com/office/drawing/2014/main" id="{0E92CC8E-75BF-4CD4-AA52-7F3E6715E35D}"/>
              </a:ext>
            </a:extLst>
          </p:cNvPr>
          <p:cNvSpPr>
            <a:spLocks noGrp="1"/>
          </p:cNvSpPr>
          <p:nvPr>
            <p:ph type="ftr" sz="quarter" idx="11"/>
          </p:nvPr>
        </p:nvSpPr>
        <p:spPr/>
        <p:txBody>
          <a:bodyPr/>
          <a:lstStyle/>
          <a:p>
            <a:pPr>
              <a:defRPr/>
            </a:pPr>
            <a:r>
              <a:rPr lang="en-US"/>
              <a:t>Sorting (35)</a:t>
            </a:r>
            <a:endParaRPr lang="en-US" dirty="0"/>
          </a:p>
        </p:txBody>
      </p:sp>
      <p:sp>
        <p:nvSpPr>
          <p:cNvPr id="5" name="Slide Number Placeholder 4">
            <a:extLst>
              <a:ext uri="{FF2B5EF4-FFF2-40B4-BE49-F238E27FC236}">
                <a16:creationId xmlns:a16="http://schemas.microsoft.com/office/drawing/2014/main" id="{7B5BCFCC-D772-42A5-AB15-E3500E811575}"/>
              </a:ext>
            </a:extLst>
          </p:cNvPr>
          <p:cNvSpPr>
            <a:spLocks noGrp="1"/>
          </p:cNvSpPr>
          <p:nvPr>
            <p:ph type="sldNum" sz="quarter" idx="12"/>
          </p:nvPr>
        </p:nvSpPr>
        <p:spPr/>
        <p:txBody>
          <a:bodyPr/>
          <a:lstStyle/>
          <a:p>
            <a:pPr>
              <a:defRPr/>
            </a:pPr>
            <a:fld id="{0D7B5496-982B-480A-8085-B08F2CA91C21}" type="slidenum">
              <a:rPr lang="en-US" smtClean="0"/>
              <a:pPr>
                <a:defRPr/>
              </a:pPr>
              <a:t>36</a:t>
            </a:fld>
            <a:endParaRPr lang="en-US" dirty="0"/>
          </a:p>
        </p:txBody>
      </p:sp>
      <p:sp>
        <p:nvSpPr>
          <p:cNvPr id="6" name="TextBox 5">
            <a:extLst>
              <a:ext uri="{FF2B5EF4-FFF2-40B4-BE49-F238E27FC236}">
                <a16:creationId xmlns:a16="http://schemas.microsoft.com/office/drawing/2014/main" id="{3F10C479-CBDA-48E4-BDA3-C104C5B860EC}"/>
              </a:ext>
            </a:extLst>
          </p:cNvPr>
          <p:cNvSpPr txBox="1"/>
          <p:nvPr/>
        </p:nvSpPr>
        <p:spPr>
          <a:xfrm>
            <a:off x="1187141" y="3995678"/>
            <a:ext cx="8888403" cy="2862322"/>
          </a:xfrm>
          <a:prstGeom prst="rect">
            <a:avLst/>
          </a:prstGeom>
          <a:noFill/>
        </p:spPr>
        <p:txBody>
          <a:bodyPr wrap="square" rtlCol="0">
            <a:spAutoFit/>
          </a:bodyPr>
          <a:lstStyle/>
          <a:p>
            <a:r>
              <a:rPr lang="en-US" sz="1800" dirty="0">
                <a:solidFill>
                  <a:srgbClr val="008000"/>
                </a:solidFill>
                <a:latin typeface="Consolas" panose="020B0609020204030204" pitchFamily="49" charset="0"/>
              </a:rPr>
              <a:t>/** Deep copy assignment operator */</a:t>
            </a:r>
            <a:endParaRPr lang="en-US" sz="1800" dirty="0">
              <a:solidFill>
                <a:srgbClr val="000000"/>
              </a:solidFill>
              <a:latin typeface="Consolas" panose="020B0609020204030204" pitchFamily="49" charset="0"/>
            </a:endParaRPr>
          </a:p>
          <a:p>
            <a:r>
              <a:rPr lang="de-DE" sz="1800" dirty="0">
                <a:solidFill>
                  <a:srgbClr val="2B91AF"/>
                </a:solidFill>
                <a:latin typeface="Consolas" panose="020B0609020204030204" pitchFamily="49" charset="0"/>
              </a:rPr>
              <a:t>BST</a:t>
            </a:r>
            <a:r>
              <a:rPr lang="de-DE" sz="1800" dirty="0">
                <a:solidFill>
                  <a:srgbClr val="000000"/>
                </a:solidFill>
                <a:latin typeface="Consolas" panose="020B0609020204030204" pitchFamily="49" charset="0"/>
              </a:rPr>
              <a:t>&lt;</a:t>
            </a:r>
            <a:r>
              <a:rPr lang="de-DE" sz="1800" dirty="0">
                <a:solidFill>
                  <a:srgbClr val="2B91AF"/>
                </a:solidFill>
                <a:latin typeface="Consolas" panose="020B0609020204030204" pitchFamily="49" charset="0"/>
              </a:rPr>
              <a:t>T</a:t>
            </a:r>
            <a:r>
              <a:rPr lang="de-DE" sz="1800" dirty="0">
                <a:solidFill>
                  <a:srgbClr val="000000"/>
                </a:solidFill>
                <a:latin typeface="Consolas" panose="020B0609020204030204" pitchFamily="49" charset="0"/>
              </a:rPr>
              <a:t>&gt;&amp; </a:t>
            </a:r>
            <a:r>
              <a:rPr lang="de-DE" sz="1800" dirty="0">
                <a:solidFill>
                  <a:srgbClr val="008080"/>
                </a:solidFill>
                <a:latin typeface="Consolas" panose="020B0609020204030204" pitchFamily="49" charset="0"/>
              </a:rPr>
              <a:t>operator=</a:t>
            </a:r>
            <a:r>
              <a:rPr lang="de-DE" sz="1800" dirty="0">
                <a:solidFill>
                  <a:srgbClr val="000000"/>
                </a:solidFill>
                <a:latin typeface="Consolas" panose="020B0609020204030204" pitchFamily="49" charset="0"/>
              </a:rPr>
              <a:t>(</a:t>
            </a:r>
            <a:r>
              <a:rPr lang="de-DE" sz="1800" dirty="0">
                <a:solidFill>
                  <a:srgbClr val="2B91AF"/>
                </a:solidFill>
                <a:latin typeface="Consolas" panose="020B0609020204030204" pitchFamily="49" charset="0"/>
              </a:rPr>
              <a:t>BST</a:t>
            </a:r>
            <a:r>
              <a:rPr lang="de-DE" sz="1800" dirty="0">
                <a:solidFill>
                  <a:srgbClr val="000000"/>
                </a:solidFill>
                <a:latin typeface="Consolas" panose="020B0609020204030204" pitchFamily="49" charset="0"/>
              </a:rPr>
              <a:t>&lt;</a:t>
            </a:r>
            <a:r>
              <a:rPr lang="de-DE" sz="1800" dirty="0">
                <a:solidFill>
                  <a:srgbClr val="2B91AF"/>
                </a:solidFill>
                <a:latin typeface="Consolas" panose="020B0609020204030204" pitchFamily="49" charset="0"/>
              </a:rPr>
              <a:t>T</a:t>
            </a:r>
            <a:r>
              <a:rPr lang="de-DE" sz="1800" dirty="0">
                <a:solidFill>
                  <a:srgbClr val="000000"/>
                </a:solidFill>
                <a:latin typeface="Consolas" panose="020B0609020204030204" pitchFamily="49" charset="0"/>
              </a:rPr>
              <a:t>&gt;&amp; </a:t>
            </a:r>
            <a:r>
              <a:rPr lang="de-DE" sz="1800" dirty="0">
                <a:solidFill>
                  <a:srgbClr val="808080"/>
                </a:solidFill>
                <a:latin typeface="Consolas" panose="020B0609020204030204" pitchFamily="49" charset="0"/>
              </a:rPr>
              <a:t>rhs</a:t>
            </a:r>
            <a:r>
              <a:rPr lang="de-DE"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a:p>
            <a:r>
              <a:rPr lang="de-DE" sz="1800" dirty="0">
                <a:solidFill>
                  <a:srgbClr val="0000FF"/>
                </a:solidFill>
                <a:latin typeface="Consolas" panose="020B0609020204030204" pitchFamily="49" charset="0"/>
              </a:rPr>
              <a:t>   typename</a:t>
            </a:r>
            <a:r>
              <a:rPr lang="de-DE" sz="1800" dirty="0">
                <a:solidFill>
                  <a:srgbClr val="000000"/>
                </a:solidFill>
                <a:latin typeface="Consolas" panose="020B0609020204030204" pitchFamily="49" charset="0"/>
              </a:rPr>
              <a:t> </a:t>
            </a:r>
            <a:r>
              <a:rPr lang="de-DE" sz="1800" dirty="0">
                <a:solidFill>
                  <a:srgbClr val="2B91AF"/>
                </a:solidFill>
                <a:latin typeface="Consolas" panose="020B0609020204030204" pitchFamily="49" charset="0"/>
              </a:rPr>
              <a:t>BST</a:t>
            </a:r>
            <a:r>
              <a:rPr lang="de-DE" sz="1800" dirty="0">
                <a:solidFill>
                  <a:srgbClr val="000000"/>
                </a:solidFill>
                <a:latin typeface="Consolas" panose="020B0609020204030204" pitchFamily="49" charset="0"/>
              </a:rPr>
              <a:t>&lt;</a:t>
            </a:r>
            <a:r>
              <a:rPr lang="de-DE" sz="1800" dirty="0">
                <a:solidFill>
                  <a:srgbClr val="2B91AF"/>
                </a:solidFill>
                <a:latin typeface="Consolas" panose="020B0609020204030204" pitchFamily="49" charset="0"/>
              </a:rPr>
              <a:t>T</a:t>
            </a:r>
            <a:r>
              <a:rPr lang="de-DE" sz="1800" dirty="0">
                <a:solidFill>
                  <a:srgbClr val="000000"/>
                </a:solidFill>
                <a:latin typeface="Consolas" panose="020B0609020204030204" pitchFamily="49" charset="0"/>
              </a:rPr>
              <a:t>&gt;::</a:t>
            </a:r>
            <a:r>
              <a:rPr lang="de-DE" sz="1800" dirty="0">
                <a:solidFill>
                  <a:srgbClr val="2B91AF"/>
                </a:solidFill>
                <a:latin typeface="Consolas" panose="020B0609020204030204" pitchFamily="49" charset="0"/>
              </a:rPr>
              <a:t>Iterator</a:t>
            </a:r>
            <a:r>
              <a:rPr lang="de-DE" sz="1800" dirty="0">
                <a:solidFill>
                  <a:srgbClr val="000000"/>
                </a:solidFill>
                <a:latin typeface="Consolas" panose="020B0609020204030204" pitchFamily="49" charset="0"/>
              </a:rPr>
              <a:t> iter = </a:t>
            </a:r>
            <a:r>
              <a:rPr lang="de-DE" sz="1800" dirty="0">
                <a:solidFill>
                  <a:srgbClr val="808080"/>
                </a:solidFill>
                <a:latin typeface="Consolas" panose="020B0609020204030204" pitchFamily="49" charset="0"/>
              </a:rPr>
              <a:t>rhs</a:t>
            </a:r>
            <a:r>
              <a:rPr lang="de-DE" sz="1800" dirty="0">
                <a:solidFill>
                  <a:srgbClr val="000000"/>
                </a:solidFill>
                <a:latin typeface="Consolas" panose="020B0609020204030204" pitchFamily="49" charset="0"/>
              </a:rPr>
              <a:t>.begin();</a:t>
            </a:r>
          </a:p>
          <a:p>
            <a:r>
              <a:rPr lang="en-US" sz="1800" dirty="0">
                <a:solidFill>
                  <a:srgbClr val="0000FF"/>
                </a:solidFill>
                <a:latin typeface="Consolas" panose="020B0609020204030204" pitchFamily="49" charset="0"/>
              </a:rPr>
              <a:t>   while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iter</a:t>
            </a:r>
            <a:r>
              <a:rPr lang="en-US" sz="1800" dirty="0">
                <a:solidFill>
                  <a:srgbClr val="000000"/>
                </a:solidFill>
                <a:latin typeface="Consolas" panose="020B0609020204030204" pitchFamily="49" charset="0"/>
              </a:rPr>
              <a:t> != </a:t>
            </a:r>
            <a:r>
              <a:rPr lang="en-US" sz="1800" dirty="0" err="1">
                <a:solidFill>
                  <a:srgbClr val="808080"/>
                </a:solidFill>
                <a:latin typeface="Consolas" panose="020B0609020204030204" pitchFamily="49" charset="0"/>
              </a:rPr>
              <a:t>rhs</a:t>
            </a:r>
            <a:r>
              <a:rPr lang="en-US" sz="1800" dirty="0" err="1">
                <a:solidFill>
                  <a:srgbClr val="000000"/>
                </a:solidFill>
                <a:latin typeface="Consolas" panose="020B0609020204030204" pitchFamily="49" charset="0"/>
              </a:rPr>
              <a:t>.end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      this</a:t>
            </a:r>
            <a:r>
              <a:rPr lang="en-US" sz="1800" dirty="0">
                <a:solidFill>
                  <a:srgbClr val="000000"/>
                </a:solidFill>
                <a:latin typeface="Consolas" panose="020B0609020204030204" pitchFamily="49" charset="0"/>
              </a:rPr>
              <a:t>-&gt;</a:t>
            </a:r>
            <a:r>
              <a:rPr lang="en-US" sz="1800" dirty="0" err="1">
                <a:solidFill>
                  <a:srgbClr val="000000"/>
                </a:solidFill>
                <a:latin typeface="Consolas" panose="020B0609020204030204" pitchFamily="49" charset="0"/>
              </a:rPr>
              <a:t>addNode</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iter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   return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this</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D9052C6C-2224-486A-B71C-EA3851180744}"/>
              </a:ext>
            </a:extLst>
          </p:cNvPr>
          <p:cNvSpPr txBox="1"/>
          <p:nvPr/>
        </p:nvSpPr>
        <p:spPr>
          <a:xfrm>
            <a:off x="1187141" y="1847591"/>
            <a:ext cx="8077200" cy="2031325"/>
          </a:xfrm>
          <a:prstGeom prst="rect">
            <a:avLst/>
          </a:prstGeom>
          <a:noFill/>
        </p:spPr>
        <p:txBody>
          <a:bodyPr wrap="square" rtlCol="0">
            <a:spAutoFit/>
          </a:bodyPr>
          <a:lstStyle/>
          <a:p>
            <a:r>
              <a:rPr lang="en-US" sz="1800" dirty="0">
                <a:solidFill>
                  <a:srgbClr val="2B91AF"/>
                </a:solidFill>
                <a:latin typeface="Consolas" panose="020B0609020204030204" pitchFamily="49" charset="0"/>
              </a:rPr>
              <a:t>istringstream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iss</a:t>
            </a:r>
            <a:r>
              <a:rPr lang="en-US" sz="1800" dirty="0">
                <a:solidFill>
                  <a:srgbClr val="000000"/>
                </a:solidFill>
                <a:latin typeface="Consolas" panose="020B0609020204030204" pitchFamily="49" charset="0"/>
              </a:rPr>
              <a:t>(line);</a:t>
            </a:r>
          </a:p>
          <a:p>
            <a:r>
              <a:rPr lang="en-US" sz="1800" dirty="0">
                <a:solidFill>
                  <a:srgbClr val="2B91AF"/>
                </a:solidFill>
                <a:latin typeface="Consolas" panose="020B0609020204030204" pitchFamily="49" charset="0"/>
              </a:rPr>
              <a:t>Set</a:t>
            </a:r>
            <a:r>
              <a:rPr lang="en-US" sz="1800" dirty="0">
                <a:solidFill>
                  <a:srgbClr val="000000"/>
                </a:solidFill>
                <a:latin typeface="Consolas" panose="020B0609020204030204" pitchFamily="49" charset="0"/>
              </a:rPr>
              <a:t>&lt;</a:t>
            </a:r>
            <a:r>
              <a:rPr lang="en-US" sz="1800" dirty="0">
                <a:solidFill>
                  <a:srgbClr val="2B91AF"/>
                </a:solidFill>
                <a:latin typeface="Consolas" panose="020B0609020204030204" pitchFamily="49" charset="0"/>
              </a:rPr>
              <a:t>string</a:t>
            </a:r>
            <a:r>
              <a:rPr lang="en-US" sz="1800" dirty="0">
                <a:solidFill>
                  <a:srgbClr val="000000"/>
                </a:solidFill>
                <a:latin typeface="Consolas" panose="020B0609020204030204" pitchFamily="49" charset="0"/>
              </a:rPr>
              <a:t>&gt; </a:t>
            </a:r>
            <a:r>
              <a:rPr lang="en-US" sz="1800" dirty="0" err="1">
                <a:solidFill>
                  <a:srgbClr val="000000"/>
                </a:solidFill>
                <a:latin typeface="Consolas" panose="020B0609020204030204" pitchFamily="49" charset="0"/>
              </a:rPr>
              <a:t>tempSet</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iss</a:t>
            </a:r>
            <a:r>
              <a:rPr lang="en-US" sz="1800" dirty="0">
                <a:solidFill>
                  <a:srgbClr val="000000"/>
                </a:solidFill>
                <a:latin typeface="Consolas" panose="020B0609020204030204" pitchFamily="49" charset="0"/>
              </a:rPr>
              <a:t> </a:t>
            </a:r>
            <a:r>
              <a:rPr lang="en-US" sz="1800" dirty="0">
                <a:solidFill>
                  <a:srgbClr val="008080"/>
                </a:solidFill>
                <a:latin typeface="Consolas" panose="020B0609020204030204" pitchFamily="49" charset="0"/>
              </a:rPr>
              <a:t>&gt;&gt;</a:t>
            </a:r>
            <a:r>
              <a:rPr lang="en-US" sz="1800" dirty="0">
                <a:solidFill>
                  <a:srgbClr val="000000"/>
                </a:solidFill>
                <a:latin typeface="Consolas" panose="020B0609020204030204" pitchFamily="49" charset="0"/>
              </a:rPr>
              <a:t> item)</a:t>
            </a:r>
          </a:p>
          <a:p>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tempSet.insert</a:t>
            </a:r>
            <a:r>
              <a:rPr lang="en-US" sz="1800" dirty="0">
                <a:solidFill>
                  <a:srgbClr val="000000"/>
                </a:solidFill>
                <a:latin typeface="Consolas" panose="020B0609020204030204" pitchFamily="49" charset="0"/>
              </a:rPr>
              <a:t>(item);</a:t>
            </a:r>
          </a:p>
          <a:p>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effectivities</a:t>
            </a:r>
            <a:r>
              <a:rPr lang="en-US" sz="1800" dirty="0">
                <a:solidFill>
                  <a:srgbClr val="008080"/>
                </a:solidFill>
                <a:latin typeface="Consolas" panose="020B0609020204030204" pitchFamily="49" charset="0"/>
              </a:rPr>
              <a:t>[</a:t>
            </a:r>
            <a:r>
              <a:rPr lang="en-US" sz="1800" dirty="0">
                <a:solidFill>
                  <a:srgbClr val="000000"/>
                </a:solidFill>
                <a:latin typeface="Consolas" panose="020B0609020204030204" pitchFamily="49" charset="0"/>
              </a:rPr>
              <a:t>index</a:t>
            </a:r>
            <a:r>
              <a:rPr lang="en-US" sz="1800" dirty="0">
                <a:solidFill>
                  <a:srgbClr val="0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tempSet</a:t>
            </a:r>
            <a:r>
              <a:rPr lang="en-US" sz="1800" dirty="0">
                <a:solidFill>
                  <a:srgbClr val="000000"/>
                </a:solidFill>
                <a:latin typeface="Consolas" panose="020B0609020204030204" pitchFamily="49" charset="0"/>
              </a:rPr>
              <a:t>;</a:t>
            </a:r>
          </a:p>
        </p:txBody>
      </p:sp>
      <p:sp>
        <p:nvSpPr>
          <p:cNvPr id="8" name="Speech Bubble: Rectangle with Corners Rounded 7">
            <a:extLst>
              <a:ext uri="{FF2B5EF4-FFF2-40B4-BE49-F238E27FC236}">
                <a16:creationId xmlns:a16="http://schemas.microsoft.com/office/drawing/2014/main" id="{6C7BC849-1D4A-4A4B-862E-CC2F255FEAB8}"/>
              </a:ext>
            </a:extLst>
          </p:cNvPr>
          <p:cNvSpPr/>
          <p:nvPr/>
        </p:nvSpPr>
        <p:spPr>
          <a:xfrm>
            <a:off x="5935545" y="1770421"/>
            <a:ext cx="3704571" cy="1061668"/>
          </a:xfrm>
          <a:prstGeom prst="wedgeRoundRectCallout">
            <a:avLst>
              <a:gd name="adj1" fmla="val -68946"/>
              <a:gd name="adj2" fmla="val 128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Set assignment operator (operator=) MUST BE DEEP!</a:t>
            </a:r>
          </a:p>
        </p:txBody>
      </p:sp>
    </p:spTree>
    <p:extLst>
      <p:ext uri="{BB962C8B-B14F-4D97-AF65-F5344CB8AC3E}">
        <p14:creationId xmlns:p14="http://schemas.microsoft.com/office/powerpoint/2010/main" val="15444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7396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L09 - Pokémon</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solidFill>
                  <a:srgbClr val="DEDEDE"/>
                </a:solidFill>
              </a:rPr>
              <a:pPr>
                <a:defRPr/>
              </a:pPr>
              <a:t>4</a:t>
            </a:fld>
            <a:endParaRPr lang="en-US" dirty="0">
              <a:solidFill>
                <a:srgbClr val="DEDED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24000"/>
            <a:ext cx="5521354" cy="3102204"/>
          </a:xfrm>
          <a:prstGeom prst="rect">
            <a:avLst/>
          </a:prstGeom>
        </p:spPr>
      </p:pic>
    </p:spTree>
    <p:extLst>
      <p:ext uri="{BB962C8B-B14F-4D97-AF65-F5344CB8AC3E}">
        <p14:creationId xmlns:p14="http://schemas.microsoft.com/office/powerpoint/2010/main" val="62621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Class (Functor</a:t>
            </a:r>
            <a:r>
              <a:rPr lang="en-US"/>
              <a:t>) Specialization</a:t>
            </a:r>
            <a:endParaRPr lang="en-US" dirty="0"/>
          </a:p>
        </p:txBody>
      </p:sp>
      <p:sp>
        <p:nvSpPr>
          <p:cNvPr id="4" name="Footer Placeholder 3"/>
          <p:cNvSpPr>
            <a:spLocks noGrp="1"/>
          </p:cNvSpPr>
          <p:nvPr>
            <p:ph type="ftr" sz="quarter" idx="11"/>
          </p:nvPr>
        </p:nvSpPr>
        <p:spPr/>
        <p:txBody>
          <a:bodyPr/>
          <a:lstStyle/>
          <a:p>
            <a:pPr>
              <a:defRPr/>
            </a:pPr>
            <a:r>
              <a:rPr lang="en-US"/>
              <a:t>Sets and Maps (33)</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a:t>
            </a:fld>
            <a:endParaRPr lang="en-US" dirty="0"/>
          </a:p>
        </p:txBody>
      </p:sp>
      <p:sp>
        <p:nvSpPr>
          <p:cNvPr id="6" name="TextBox 5"/>
          <p:cNvSpPr txBox="1"/>
          <p:nvPr/>
        </p:nvSpPr>
        <p:spPr>
          <a:xfrm>
            <a:off x="653198" y="1327834"/>
            <a:ext cx="5508171" cy="83099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Explicit (full) Hash Function Template */</a:t>
            </a:r>
          </a:p>
          <a:p>
            <a:r>
              <a:rPr lang="en-US" sz="1600" b="1" dirty="0">
                <a:latin typeface="Consolas" panose="020B0609020204030204" pitchFamily="49" charset="0"/>
                <a:cs typeface="Consolas" panose="020B0609020204030204" pitchFamily="49" charset="0"/>
              </a:rPr>
              <a:t>template&lt;</a:t>
            </a:r>
            <a:r>
              <a:rPr lang="en-US" sz="1600" b="1" dirty="0" err="1">
                <a:latin typeface="Consolas" panose="020B0609020204030204" pitchFamily="49" charset="0"/>
                <a:cs typeface="Consolas" panose="020B0609020204030204" pitchFamily="49" charset="0"/>
              </a:rPr>
              <a:t>typename</a:t>
            </a:r>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Key_Type</a:t>
            </a:r>
            <a:r>
              <a:rPr lang="en-US" sz="1600" b="1" dirty="0">
                <a:latin typeface="Consolas" panose="020B0609020204030204" pitchFamily="49" charset="0"/>
                <a:cs typeface="Consolas" panose="020B0609020204030204" pitchFamily="49" charset="0"/>
              </a:rPr>
              <a:t>&gt;</a:t>
            </a:r>
          </a:p>
          <a:p>
            <a:r>
              <a:rPr lang="en-US" sz="1600" b="1" dirty="0">
                <a:latin typeface="Consolas" panose="020B0609020204030204" pitchFamily="49" charset="0"/>
                <a:cs typeface="Consolas" panose="020B0609020204030204" pitchFamily="49" charset="0"/>
              </a:rPr>
              <a:t>struct hash {};</a:t>
            </a:r>
          </a:p>
        </p:txBody>
      </p:sp>
      <p:sp>
        <p:nvSpPr>
          <p:cNvPr id="7" name="TextBox 6">
            <a:extLst>
              <a:ext uri="{FF2B5EF4-FFF2-40B4-BE49-F238E27FC236}">
                <a16:creationId xmlns:a16="http://schemas.microsoft.com/office/drawing/2014/main" id="{985A43C5-B208-4183-8078-7201DE963B58}"/>
              </a:ext>
            </a:extLst>
          </p:cNvPr>
          <p:cNvSpPr txBox="1"/>
          <p:nvPr/>
        </p:nvSpPr>
        <p:spPr>
          <a:xfrm>
            <a:off x="642310" y="2261207"/>
            <a:ext cx="9015926" cy="280076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Specialization for string: s0 x 31^(n-1) + s2 x 31^(n-1) + ... + sn-1 */</a:t>
            </a:r>
          </a:p>
          <a:p>
            <a:r>
              <a:rPr lang="en-US" sz="1600" b="1" dirty="0">
                <a:latin typeface="Consolas" panose="020B0609020204030204" pitchFamily="49" charset="0"/>
                <a:cs typeface="Consolas" panose="020B0609020204030204" pitchFamily="49" charset="0"/>
              </a:rPr>
              <a:t>template&lt;&gt;</a:t>
            </a:r>
          </a:p>
          <a:p>
            <a:r>
              <a:rPr lang="en-US" sz="1600" b="1" dirty="0">
                <a:latin typeface="Consolas" panose="020B0609020204030204" pitchFamily="49" charset="0"/>
                <a:cs typeface="Consolas" panose="020B0609020204030204" pitchFamily="49" charset="0"/>
              </a:rPr>
              <a:t>struct hash&lt;std::string&gt;</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size_t</a:t>
            </a:r>
            <a:r>
              <a:rPr lang="en-US" sz="1600" b="1" dirty="0">
                <a:latin typeface="Consolas" panose="020B0609020204030204" pitchFamily="49" charset="0"/>
                <a:cs typeface="Consolas" panose="020B0609020204030204" pitchFamily="49" charset="0"/>
              </a:rPr>
              <a:t> operator()(const std::string&amp; s)</a:t>
            </a:r>
          </a:p>
          <a:p>
            <a:r>
              <a:rPr lang="en-US" sz="1600" b="1" dirty="0">
                <a:latin typeface="Consolas" panose="020B0609020204030204" pitchFamily="49" charset="0"/>
                <a:cs typeface="Consolas" panose="020B0609020204030204" pitchFamily="49" charset="0"/>
              </a:rPr>
              <a:t>   {</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size_t</a:t>
            </a:r>
            <a:r>
              <a:rPr lang="en-US" sz="1600" b="1" dirty="0">
                <a:latin typeface="Consolas" panose="020B0609020204030204" pitchFamily="49" charset="0"/>
                <a:cs typeface="Consolas" panose="020B0609020204030204" pitchFamily="49" charset="0"/>
              </a:rPr>
              <a:t> result = 0;</a:t>
            </a:r>
          </a:p>
          <a:p>
            <a:r>
              <a:rPr lang="en-US" sz="1600" b="1" dirty="0">
                <a:latin typeface="Consolas" panose="020B0609020204030204" pitchFamily="49" charset="0"/>
                <a:cs typeface="Consolas" panose="020B0609020204030204" pitchFamily="49" charset="0"/>
              </a:rPr>
              <a:t>      for (size_t i = 0; i &lt; </a:t>
            </a:r>
            <a:r>
              <a:rPr lang="en-US" sz="1600" b="1" dirty="0" err="1">
                <a:latin typeface="Consolas" panose="020B0609020204030204" pitchFamily="49" charset="0"/>
                <a:cs typeface="Consolas" panose="020B0609020204030204" pitchFamily="49" charset="0"/>
              </a:rPr>
              <a:t>s.length</a:t>
            </a:r>
            <a:r>
              <a:rPr lang="en-US" sz="1600" b="1" dirty="0">
                <a:latin typeface="Consolas" panose="020B0609020204030204" pitchFamily="49" charset="0"/>
                <a:cs typeface="Consolas" panose="020B0609020204030204" pitchFamily="49" charset="0"/>
              </a:rPr>
              <a:t>(); i++) result *= 31 + s[i];</a:t>
            </a:r>
          </a:p>
          <a:p>
            <a:r>
              <a:rPr lang="en-US" sz="1600" b="1" dirty="0">
                <a:latin typeface="Consolas" panose="020B0609020204030204" pitchFamily="49" charset="0"/>
                <a:cs typeface="Consolas" panose="020B0609020204030204" pitchFamily="49" charset="0"/>
              </a:rPr>
              <a:t>      return result;</a:t>
            </a:r>
          </a:p>
          <a:p>
            <a:r>
              <a:rPr lang="en-US" sz="1600" b="1" dirty="0">
                <a:latin typeface="Consolas" panose="020B0609020204030204" pitchFamily="49" charset="0"/>
                <a:cs typeface="Consolas" panose="020B0609020204030204" pitchFamily="49" charset="0"/>
              </a:rPr>
              <a:t>   }</a:t>
            </a:r>
          </a:p>
          <a:p>
            <a:r>
              <a:rPr lang="en-US" sz="1600" b="1" dirty="0">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74374FEF-EC55-454C-8640-3FC08FD90FF9}"/>
              </a:ext>
            </a:extLst>
          </p:cNvPr>
          <p:cNvSpPr txBox="1"/>
          <p:nvPr/>
        </p:nvSpPr>
        <p:spPr>
          <a:xfrm>
            <a:off x="653198" y="5164350"/>
            <a:ext cx="8153400" cy="1569660"/>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Specialization for int */</a:t>
            </a:r>
          </a:p>
          <a:p>
            <a:r>
              <a:rPr lang="en-US" sz="1600" b="1" dirty="0">
                <a:latin typeface="Consolas" panose="020B0609020204030204" pitchFamily="49" charset="0"/>
                <a:cs typeface="Consolas" panose="020B0609020204030204" pitchFamily="49" charset="0"/>
              </a:rPr>
              <a:t>template&lt;&gt;</a:t>
            </a:r>
          </a:p>
          <a:p>
            <a:r>
              <a:rPr lang="en-US" sz="1600" b="1" dirty="0">
                <a:latin typeface="Consolas" panose="020B0609020204030204" pitchFamily="49" charset="0"/>
                <a:cs typeface="Consolas" panose="020B0609020204030204" pitchFamily="49" charset="0"/>
              </a:rPr>
              <a:t>struct hash&lt;int&gt;</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size_t operator()(int i) { return size_t(4262999287U * i); }</a:t>
            </a:r>
          </a:p>
          <a:p>
            <a:r>
              <a:rPr lang="en-US" sz="1600" b="1" dirty="0">
                <a:latin typeface="Consolas" panose="020B0609020204030204" pitchFamily="49" charset="0"/>
                <a:cs typeface="Consolas" panose="020B0609020204030204" pitchFamily="49" charset="0"/>
              </a:rPr>
              <a:t>};</a:t>
            </a:r>
          </a:p>
        </p:txBody>
      </p:sp>
      <p:sp>
        <p:nvSpPr>
          <p:cNvPr id="9" name="Callout: Line 8">
            <a:extLst>
              <a:ext uri="{FF2B5EF4-FFF2-40B4-BE49-F238E27FC236}">
                <a16:creationId xmlns:a16="http://schemas.microsoft.com/office/drawing/2014/main" id="{AE46B804-1282-4D46-BCAD-96A73F15312D}"/>
              </a:ext>
            </a:extLst>
          </p:cNvPr>
          <p:cNvSpPr/>
          <p:nvPr/>
        </p:nvSpPr>
        <p:spPr>
          <a:xfrm>
            <a:off x="6851786" y="1377044"/>
            <a:ext cx="3768591" cy="830997"/>
          </a:xfrm>
          <a:prstGeom prst="borderCallout1">
            <a:avLst>
              <a:gd name="adj1" fmla="val 54119"/>
              <a:gd name="adj2" fmla="val -1400"/>
              <a:gd name="adj3" fmla="val 77063"/>
              <a:gd name="adj4" fmla="val -110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 implementation is provided for the explicit hash function class.</a:t>
            </a:r>
          </a:p>
        </p:txBody>
      </p:sp>
      <p:grpSp>
        <p:nvGrpSpPr>
          <p:cNvPr id="3" name="Group 2">
            <a:extLst>
              <a:ext uri="{FF2B5EF4-FFF2-40B4-BE49-F238E27FC236}">
                <a16:creationId xmlns:a16="http://schemas.microsoft.com/office/drawing/2014/main" id="{BD55F715-7E08-4A72-8696-787DC1B18A1A}"/>
              </a:ext>
            </a:extLst>
          </p:cNvPr>
          <p:cNvGrpSpPr/>
          <p:nvPr/>
        </p:nvGrpSpPr>
        <p:grpSpPr>
          <a:xfrm>
            <a:off x="2688772" y="4485221"/>
            <a:ext cx="7931605" cy="1382179"/>
            <a:chOff x="2688772" y="4485221"/>
            <a:chExt cx="7931605" cy="1382179"/>
          </a:xfrm>
        </p:grpSpPr>
        <p:sp>
          <p:nvSpPr>
            <p:cNvPr id="10" name="Callout: Line 9">
              <a:extLst>
                <a:ext uri="{FF2B5EF4-FFF2-40B4-BE49-F238E27FC236}">
                  <a16:creationId xmlns:a16="http://schemas.microsoft.com/office/drawing/2014/main" id="{A225F26C-B501-4C8A-976B-FC69A60058CC}"/>
                </a:ext>
              </a:extLst>
            </p:cNvPr>
            <p:cNvSpPr/>
            <p:nvPr/>
          </p:nvSpPr>
          <p:spPr>
            <a:xfrm>
              <a:off x="6851786" y="4485221"/>
              <a:ext cx="3768591" cy="1382179"/>
            </a:xfrm>
            <a:prstGeom prst="borderCallout1">
              <a:avLst>
                <a:gd name="adj1" fmla="val 49393"/>
                <a:gd name="adj2" fmla="val -1978"/>
                <a:gd name="adj3" fmla="val -112743"/>
                <a:gd name="adj4" fmla="val -88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Instead, specializations are provided for built-in types and library-defined types such as int and string.</a:t>
              </a:r>
            </a:p>
          </p:txBody>
        </p:sp>
        <p:cxnSp>
          <p:nvCxnSpPr>
            <p:cNvPr id="15" name="Straight Connector 14">
              <a:extLst>
                <a:ext uri="{FF2B5EF4-FFF2-40B4-BE49-F238E27FC236}">
                  <a16:creationId xmlns:a16="http://schemas.microsoft.com/office/drawing/2014/main" id="{EDBA79A9-EEE6-47C8-8D8C-D112F5F418B9}"/>
                </a:ext>
              </a:extLst>
            </p:cNvPr>
            <p:cNvCxnSpPr>
              <a:cxnSpLocks/>
            </p:cNvCxnSpPr>
            <p:nvPr/>
          </p:nvCxnSpPr>
          <p:spPr>
            <a:xfrm flipH="1">
              <a:off x="2688772" y="5176310"/>
              <a:ext cx="4060371" cy="69109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59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SetInterface.h</a:t>
            </a:r>
            <a:endParaRPr lang="en-US" dirty="0"/>
          </a:p>
        </p:txBody>
      </p:sp>
      <p:sp>
        <p:nvSpPr>
          <p:cNvPr id="3" name="Footer Placeholder 2"/>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6</a:t>
            </a:fld>
            <a:endParaRPr lang="en-US" dirty="0"/>
          </a:p>
        </p:txBody>
      </p:sp>
      <p:sp>
        <p:nvSpPr>
          <p:cNvPr id="5" name="TextBox 4"/>
          <p:cNvSpPr txBox="1"/>
          <p:nvPr/>
        </p:nvSpPr>
        <p:spPr>
          <a:xfrm>
            <a:off x="1007390" y="1295400"/>
            <a:ext cx="8654770" cy="5339923"/>
          </a:xfrm>
          <a:prstGeom prst="rect">
            <a:avLst/>
          </a:prstGeom>
          <a:noFill/>
        </p:spPr>
        <p:txBody>
          <a:bodyPr wrap="square" rtlCol="0">
            <a:spAutoFit/>
          </a:bodyPr>
          <a:lstStyle/>
          <a:p>
            <a:r>
              <a:rPr lang="en-US" sz="1100" dirty="0">
                <a:solidFill>
                  <a:srgbClr val="008000"/>
                </a:solidFill>
                <a:latin typeface="Consolas" panose="020B0609020204030204" pitchFamily="49" charset="0"/>
              </a:rPr>
              <a:t>//**** YOU MAY NOT MODIFY THIS DOCUMENT ****/</a:t>
            </a:r>
            <a:endParaRPr lang="en-US" sz="1100" dirty="0">
              <a:solidFill>
                <a:srgbClr val="000000"/>
              </a:solidFill>
              <a:latin typeface="Consolas" panose="020B0609020204030204" pitchFamily="49" charset="0"/>
            </a:endParaRPr>
          </a:p>
          <a:p>
            <a:r>
              <a:rPr lang="en-US" sz="1100" dirty="0">
                <a:solidFill>
                  <a:srgbClr val="808080"/>
                </a:solidFill>
                <a:latin typeface="Consolas" panose="020B0609020204030204" pitchFamily="49" charset="0"/>
              </a:rPr>
              <a:t>#ifndef</a:t>
            </a:r>
            <a:r>
              <a:rPr lang="en-US" sz="1100" dirty="0">
                <a:solidFill>
                  <a:srgbClr val="000000"/>
                </a:solidFill>
                <a:latin typeface="Consolas" panose="020B0609020204030204" pitchFamily="49" charset="0"/>
              </a:rPr>
              <a:t> SET_INTERFACE_H</a:t>
            </a:r>
          </a:p>
          <a:p>
            <a:r>
              <a:rPr lang="en-US" sz="1100" dirty="0">
                <a:solidFill>
                  <a:srgbClr val="808080"/>
                </a:solidFill>
                <a:latin typeface="Consolas" panose="020B0609020204030204" pitchFamily="49" charset="0"/>
              </a:rPr>
              <a:t>#define</a:t>
            </a:r>
            <a:r>
              <a:rPr lang="en-US" sz="1100" dirty="0">
                <a:solidFill>
                  <a:srgbClr val="000000"/>
                </a:solidFill>
                <a:latin typeface="Consolas" panose="020B0609020204030204" pitchFamily="49" charset="0"/>
              </a:rPr>
              <a:t> </a:t>
            </a:r>
            <a:r>
              <a:rPr lang="en-US" sz="1100" dirty="0">
                <a:solidFill>
                  <a:srgbClr val="6F008A"/>
                </a:solidFill>
                <a:latin typeface="Consolas" panose="020B0609020204030204" pitchFamily="49" charset="0"/>
              </a:rPr>
              <a:t>SET_INTERFACE_H</a:t>
            </a:r>
            <a:endParaRPr lang="en-US" sz="1100" dirty="0">
              <a:solidFill>
                <a:srgbClr val="000000"/>
              </a:solidFill>
              <a:latin typeface="Consolas" panose="020B0609020204030204" pitchFamily="49" charset="0"/>
            </a:endParaRPr>
          </a:p>
          <a:p>
            <a:r>
              <a:rPr lang="en-US" sz="1100" dirty="0">
                <a:solidFill>
                  <a:srgbClr val="808080"/>
                </a:solidFill>
                <a:latin typeface="Consolas" panose="020B0609020204030204" pitchFamily="49" charset="0"/>
              </a:rPr>
              <a:t>#include</a:t>
            </a:r>
            <a:r>
              <a:rPr lang="en-US" sz="1100" dirty="0">
                <a:solidFill>
                  <a:srgbClr val="000000"/>
                </a:solidFill>
                <a:latin typeface="Consolas" panose="020B0609020204030204" pitchFamily="49" charset="0"/>
              </a:rPr>
              <a:t> </a:t>
            </a:r>
            <a:r>
              <a:rPr lang="en-US" sz="1100" dirty="0">
                <a:solidFill>
                  <a:srgbClr val="A31515"/>
                </a:solidFill>
                <a:latin typeface="Consolas" panose="020B0609020204030204" pitchFamily="49" charset="0"/>
              </a:rPr>
              <a:t>&lt;string&gt;</a:t>
            </a:r>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r>
              <a:rPr lang="en-US" sz="1100" dirty="0">
                <a:solidFill>
                  <a:srgbClr val="0000FF"/>
                </a:solidFill>
                <a:latin typeface="Consolas" panose="020B0609020204030204" pitchFamily="49" charset="0"/>
              </a:rPr>
              <a:t>template</a:t>
            </a:r>
            <a:r>
              <a:rPr lang="en-US" sz="1100" dirty="0">
                <a:solidFill>
                  <a:srgbClr val="000000"/>
                </a:solidFill>
                <a:latin typeface="Consolas" panose="020B0609020204030204" pitchFamily="49" charset="0"/>
              </a:rPr>
              <a:t>&lt;</a:t>
            </a:r>
            <a:r>
              <a:rPr lang="en-US" sz="1100" dirty="0" err="1">
                <a:solidFill>
                  <a:srgbClr val="0000FF"/>
                </a:solidFill>
                <a:latin typeface="Consolas" panose="020B0609020204030204" pitchFamily="49" charset="0"/>
              </a:rPr>
              <a:t>typename</a:t>
            </a:r>
            <a:r>
              <a:rPr lang="en-US" sz="1100" dirty="0">
                <a:solidFill>
                  <a:srgbClr val="000000"/>
                </a:solidFill>
                <a:latin typeface="Consolas" panose="020B0609020204030204" pitchFamily="49" charset="0"/>
              </a:rPr>
              <a:t> </a:t>
            </a:r>
            <a:r>
              <a:rPr lang="en-US" sz="1100" dirty="0">
                <a:solidFill>
                  <a:srgbClr val="2B91AF"/>
                </a:solidFill>
                <a:latin typeface="Consolas" panose="020B0609020204030204" pitchFamily="49" charset="0"/>
              </a:rPr>
              <a:t>T</a:t>
            </a:r>
            <a:r>
              <a:rPr lang="en-US" sz="1100" dirty="0">
                <a:solidFill>
                  <a:srgbClr val="000000"/>
                </a:solidFill>
                <a:latin typeface="Consolas" panose="020B0609020204030204" pitchFamily="49" charset="0"/>
              </a:rPr>
              <a:t>&gt;</a:t>
            </a:r>
          </a:p>
          <a:p>
            <a:r>
              <a:rPr lang="en-US" sz="1100" dirty="0">
                <a:solidFill>
                  <a:srgbClr val="0000FF"/>
                </a:solidFill>
                <a:latin typeface="Consolas" panose="020B0609020204030204" pitchFamily="49" charset="0"/>
              </a:rPr>
              <a:t>class</a:t>
            </a:r>
            <a:r>
              <a:rPr lang="en-US" sz="1100" dirty="0">
                <a:solidFill>
                  <a:srgbClr val="000000"/>
                </a:solidFill>
                <a:latin typeface="Consolas" panose="020B0609020204030204" pitchFamily="49" charset="0"/>
              </a:rPr>
              <a:t> </a:t>
            </a:r>
            <a:r>
              <a:rPr lang="en-US" sz="1100" dirty="0" err="1">
                <a:solidFill>
                  <a:srgbClr val="2B91AF"/>
                </a:solidFill>
                <a:latin typeface="Consolas" panose="020B0609020204030204" pitchFamily="49" charset="0"/>
              </a:rPr>
              <a:t>SetInterface</a:t>
            </a:r>
            <a:endParaRPr lang="en-US" sz="1100" dirty="0">
              <a:solidFill>
                <a:srgbClr val="000000"/>
              </a:solidFill>
              <a:latin typeface="Consolas" panose="020B0609020204030204" pitchFamily="49" charset="0"/>
            </a:endParaRPr>
          </a:p>
          <a:p>
            <a:r>
              <a:rPr lang="en-US" sz="1100" dirty="0">
                <a:solidFill>
                  <a:srgbClr val="000000"/>
                </a:solidFill>
                <a:latin typeface="Consolas" panose="020B0609020204030204" pitchFamily="49" charset="0"/>
              </a:rPr>
              <a:t>{</a:t>
            </a:r>
          </a:p>
          <a:p>
            <a:r>
              <a:rPr lang="en-US" sz="1100" dirty="0">
                <a:solidFill>
                  <a:srgbClr val="0000FF"/>
                </a:solidFill>
                <a:latin typeface="Consolas" panose="020B0609020204030204" pitchFamily="49" charset="0"/>
              </a:rPr>
              <a:t>public</a:t>
            </a:r>
            <a:r>
              <a:rPr lang="en-US" sz="1100" dirty="0">
                <a:solidFill>
                  <a:srgbClr val="000000"/>
                </a:solidFill>
                <a:latin typeface="Consolas" panose="020B0609020204030204" pitchFamily="49" charset="0"/>
              </a:rPr>
              <a:t>:</a:t>
            </a:r>
          </a:p>
          <a:p>
            <a:r>
              <a:rPr lang="en-US" sz="1100" dirty="0" err="1">
                <a:solidFill>
                  <a:srgbClr val="000000"/>
                </a:solidFill>
                <a:latin typeface="Consolas" panose="020B0609020204030204" pitchFamily="49" charset="0"/>
              </a:rPr>
              <a:t>SetInterface</a:t>
            </a:r>
            <a:r>
              <a:rPr lang="en-US" sz="1100" dirty="0">
                <a:solidFill>
                  <a:srgbClr val="000000"/>
                </a:solidFill>
                <a:latin typeface="Consolas" panose="020B0609020204030204" pitchFamily="49" charset="0"/>
              </a:rPr>
              <a:t>() {}</a:t>
            </a:r>
          </a:p>
          <a:p>
            <a:r>
              <a:rPr lang="en-US" sz="1100" dirty="0">
                <a:solidFill>
                  <a:srgbClr val="0000FF"/>
                </a:solidFill>
                <a:latin typeface="Consolas" panose="020B0609020204030204" pitchFamily="49" charset="0"/>
              </a:rPr>
              <a:t>virtual</a:t>
            </a:r>
            <a:r>
              <a:rPr lang="en-US" sz="1100" dirty="0">
                <a:solidFill>
                  <a:srgbClr val="000000"/>
                </a:solidFill>
                <a:latin typeface="Consolas" panose="020B0609020204030204" pitchFamily="49" charset="0"/>
              </a:rPr>
              <a:t> ~</a:t>
            </a:r>
            <a:r>
              <a:rPr lang="en-US" sz="1100" dirty="0" err="1">
                <a:solidFill>
                  <a:srgbClr val="000000"/>
                </a:solidFill>
                <a:latin typeface="Consolas" panose="020B0609020204030204" pitchFamily="49" charset="0"/>
              </a:rPr>
              <a:t>SetInterface</a:t>
            </a:r>
            <a:r>
              <a:rPr lang="en-US" sz="1100" dirty="0">
                <a:solidFill>
                  <a:srgbClr val="000000"/>
                </a:solidFill>
                <a:latin typeface="Consolas" panose="020B0609020204030204" pitchFamily="49" charset="0"/>
              </a:rPr>
              <a:t>() {}</a:t>
            </a:r>
          </a:p>
          <a:p>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 Inserts item into the set, if the container doesn't</a:t>
            </a:r>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already contain an element with an equivalent value.</a:t>
            </a:r>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@return: </a:t>
            </a:r>
            <a:r>
              <a:rPr lang="en-US" sz="1100" dirty="0" err="1">
                <a:solidFill>
                  <a:srgbClr val="008000"/>
                </a:solidFill>
                <a:latin typeface="Consolas" panose="020B0609020204030204" pitchFamily="49" charset="0"/>
              </a:rPr>
              <a:t>pair.first</a:t>
            </a:r>
            <a:r>
              <a:rPr lang="en-US" sz="1100" dirty="0">
                <a:solidFill>
                  <a:srgbClr val="008000"/>
                </a:solidFill>
                <a:latin typeface="Consolas" panose="020B0609020204030204" pitchFamily="49" charset="0"/>
              </a:rPr>
              <a:t> = pointer to item</a:t>
            </a:r>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         </a:t>
            </a:r>
            <a:r>
              <a:rPr lang="en-US" sz="1100" dirty="0" err="1">
                <a:solidFill>
                  <a:srgbClr val="008000"/>
                </a:solidFill>
                <a:latin typeface="Consolas" panose="020B0609020204030204" pitchFamily="49" charset="0"/>
              </a:rPr>
              <a:t>pair.second</a:t>
            </a:r>
            <a:r>
              <a:rPr lang="en-US" sz="1100" dirty="0">
                <a:solidFill>
                  <a:srgbClr val="008000"/>
                </a:solidFill>
                <a:latin typeface="Consolas" panose="020B0609020204030204" pitchFamily="49" charset="0"/>
              </a:rPr>
              <a:t> = true if successfully inserted, else false. */</a:t>
            </a:r>
            <a:endParaRPr lang="en-US" sz="1100" dirty="0">
              <a:solidFill>
                <a:srgbClr val="000000"/>
              </a:solidFill>
              <a:latin typeface="Consolas" panose="020B0609020204030204" pitchFamily="49" charset="0"/>
            </a:endParaRPr>
          </a:p>
          <a:p>
            <a:r>
              <a:rPr lang="en-US" sz="1100" dirty="0">
                <a:solidFill>
                  <a:srgbClr val="0000FF"/>
                </a:solidFill>
                <a:latin typeface="Consolas" panose="020B0609020204030204" pitchFamily="49" charset="0"/>
              </a:rPr>
              <a:t>virtual</a:t>
            </a:r>
            <a:r>
              <a:rPr lang="en-US" sz="1100" dirty="0">
                <a:solidFill>
                  <a:srgbClr val="000000"/>
                </a:solidFill>
                <a:latin typeface="Consolas" panose="020B0609020204030204" pitchFamily="49" charset="0"/>
              </a:rPr>
              <a:t> </a:t>
            </a:r>
            <a:r>
              <a:rPr lang="en-US" sz="1100" dirty="0">
                <a:solidFill>
                  <a:srgbClr val="2B91AF"/>
                </a:solidFill>
                <a:latin typeface="Consolas" panose="020B0609020204030204" pitchFamily="49" charset="0"/>
              </a:rPr>
              <a:t>Pair</a:t>
            </a:r>
            <a:r>
              <a:rPr lang="en-US" sz="1100" dirty="0">
                <a:solidFill>
                  <a:srgbClr val="000000"/>
                </a:solidFill>
                <a:latin typeface="Consolas" panose="020B0609020204030204" pitchFamily="49" charset="0"/>
              </a:rPr>
              <a:t>&lt;</a:t>
            </a:r>
            <a:r>
              <a:rPr lang="en-US" sz="1100" dirty="0">
                <a:solidFill>
                  <a:srgbClr val="2B91AF"/>
                </a:solidFill>
                <a:latin typeface="Consolas" panose="020B0609020204030204" pitchFamily="49" charset="0"/>
              </a:rPr>
              <a:t>T</a:t>
            </a:r>
            <a:r>
              <a:rPr lang="en-US" sz="1100" dirty="0">
                <a:solidFill>
                  <a:srgbClr val="000000"/>
                </a:solidFill>
                <a:latin typeface="Consolas" panose="020B0609020204030204" pitchFamily="49" charset="0"/>
              </a:rPr>
              <a:t>*, </a:t>
            </a:r>
            <a:r>
              <a:rPr lang="en-US" sz="1100" dirty="0">
                <a:solidFill>
                  <a:srgbClr val="0000FF"/>
                </a:solidFill>
                <a:latin typeface="Consolas" panose="020B0609020204030204" pitchFamily="49" charset="0"/>
              </a:rPr>
              <a:t>bool</a:t>
            </a:r>
            <a:r>
              <a:rPr lang="en-US" sz="1100" dirty="0">
                <a:solidFill>
                  <a:srgbClr val="000000"/>
                </a:solidFill>
                <a:latin typeface="Consolas" panose="020B0609020204030204" pitchFamily="49" charset="0"/>
              </a:rPr>
              <a:t>&gt; insert(</a:t>
            </a:r>
            <a:r>
              <a:rPr lang="en-US" sz="1100" dirty="0">
                <a:solidFill>
                  <a:srgbClr val="0000FF"/>
                </a:solidFill>
                <a:latin typeface="Consolas" panose="020B0609020204030204" pitchFamily="49" charset="0"/>
              </a:rPr>
              <a:t>const</a:t>
            </a:r>
            <a:r>
              <a:rPr lang="en-US" sz="1100" dirty="0">
                <a:solidFill>
                  <a:srgbClr val="000000"/>
                </a:solidFill>
                <a:latin typeface="Consolas" panose="020B0609020204030204" pitchFamily="49" charset="0"/>
              </a:rPr>
              <a:t> </a:t>
            </a:r>
            <a:r>
              <a:rPr lang="en-US" sz="1100" dirty="0">
                <a:solidFill>
                  <a:srgbClr val="2B91AF"/>
                </a:solidFill>
                <a:latin typeface="Consolas" panose="020B0609020204030204" pitchFamily="49" charset="0"/>
              </a:rPr>
              <a:t>T</a:t>
            </a:r>
            <a:r>
              <a:rPr lang="en-US" sz="1100" dirty="0">
                <a:solidFill>
                  <a:srgbClr val="000000"/>
                </a:solidFill>
                <a:latin typeface="Consolas" panose="020B0609020204030204" pitchFamily="49" charset="0"/>
              </a:rPr>
              <a:t>&amp; </a:t>
            </a:r>
            <a:r>
              <a:rPr lang="en-US" sz="1100" dirty="0">
                <a:solidFill>
                  <a:srgbClr val="808080"/>
                </a:solidFill>
                <a:latin typeface="Consolas" panose="020B0609020204030204" pitchFamily="49" charset="0"/>
              </a:rPr>
              <a:t>item</a:t>
            </a:r>
            <a:r>
              <a:rPr lang="en-US" sz="1100" dirty="0">
                <a:solidFill>
                  <a:srgbClr val="000000"/>
                </a:solidFill>
                <a:latin typeface="Consolas" panose="020B0609020204030204" pitchFamily="49" charset="0"/>
              </a:rPr>
              <a:t>) = 0;</a:t>
            </a:r>
          </a:p>
          <a:p>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 Removes all items from the set. */</a:t>
            </a:r>
            <a:endParaRPr lang="en-US" sz="1100" dirty="0">
              <a:solidFill>
                <a:srgbClr val="000000"/>
              </a:solidFill>
              <a:latin typeface="Consolas" panose="020B0609020204030204" pitchFamily="49" charset="0"/>
            </a:endParaRPr>
          </a:p>
          <a:p>
            <a:r>
              <a:rPr lang="en-US" sz="1100" dirty="0">
                <a:solidFill>
                  <a:srgbClr val="0000FF"/>
                </a:solidFill>
                <a:latin typeface="Consolas" panose="020B0609020204030204" pitchFamily="49" charset="0"/>
              </a:rPr>
              <a:t>virtual</a:t>
            </a:r>
            <a:r>
              <a:rPr lang="en-US" sz="1100" dirty="0">
                <a:solidFill>
                  <a:srgbClr val="000000"/>
                </a:solidFill>
                <a:latin typeface="Consolas" panose="020B0609020204030204" pitchFamily="49" charset="0"/>
              </a:rPr>
              <a:t> </a:t>
            </a:r>
            <a:r>
              <a:rPr lang="en-US" sz="1100" dirty="0">
                <a:solidFill>
                  <a:srgbClr val="0000FF"/>
                </a:solidFill>
                <a:latin typeface="Consolas" panose="020B0609020204030204" pitchFamily="49" charset="0"/>
              </a:rPr>
              <a:t>void</a:t>
            </a:r>
            <a:r>
              <a:rPr lang="en-US" sz="1100" dirty="0">
                <a:solidFill>
                  <a:srgbClr val="000000"/>
                </a:solidFill>
                <a:latin typeface="Consolas" panose="020B0609020204030204" pitchFamily="49" charset="0"/>
              </a:rPr>
              <a:t> clear() = 0;</a:t>
            </a:r>
          </a:p>
          <a:p>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 @return: the number of elements contained by the Set. */</a:t>
            </a:r>
            <a:endParaRPr lang="en-US" sz="1100" dirty="0">
              <a:solidFill>
                <a:srgbClr val="000000"/>
              </a:solidFill>
              <a:latin typeface="Consolas" panose="020B0609020204030204" pitchFamily="49" charset="0"/>
            </a:endParaRPr>
          </a:p>
          <a:p>
            <a:r>
              <a:rPr lang="en-US" sz="1100" dirty="0">
                <a:solidFill>
                  <a:srgbClr val="0000FF"/>
                </a:solidFill>
                <a:latin typeface="Consolas" panose="020B0609020204030204" pitchFamily="49" charset="0"/>
              </a:rPr>
              <a:t>virtual</a:t>
            </a:r>
            <a:r>
              <a:rPr lang="en-US" sz="1100" dirty="0">
                <a:solidFill>
                  <a:srgbClr val="000000"/>
                </a:solidFill>
                <a:latin typeface="Consolas" panose="020B0609020204030204" pitchFamily="49" charset="0"/>
              </a:rPr>
              <a:t> </a:t>
            </a:r>
            <a:r>
              <a:rPr lang="en-US" sz="1100" dirty="0" err="1">
                <a:solidFill>
                  <a:srgbClr val="2B91AF"/>
                </a:solidFill>
                <a:latin typeface="Consolas" panose="020B0609020204030204" pitchFamily="49" charset="0"/>
              </a:rPr>
              <a:t>size_t</a:t>
            </a:r>
            <a:r>
              <a:rPr lang="en-US" sz="1100" dirty="0">
                <a:solidFill>
                  <a:srgbClr val="000000"/>
                </a:solidFill>
                <a:latin typeface="Consolas" panose="020B0609020204030204" pitchFamily="49" charset="0"/>
              </a:rPr>
              <a:t> size() </a:t>
            </a:r>
            <a:r>
              <a:rPr lang="en-US" sz="1100" dirty="0">
                <a:solidFill>
                  <a:srgbClr val="0000FF"/>
                </a:solidFill>
                <a:latin typeface="Consolas" panose="020B0609020204030204" pitchFamily="49" charset="0"/>
              </a:rPr>
              <a:t>const</a:t>
            </a:r>
            <a:r>
              <a:rPr lang="en-US" sz="1100" dirty="0">
                <a:solidFill>
                  <a:srgbClr val="000000"/>
                </a:solidFill>
                <a:latin typeface="Consolas" panose="020B0609020204030204" pitchFamily="49" charset="0"/>
              </a:rPr>
              <a:t> = 0;</a:t>
            </a:r>
          </a:p>
          <a:p>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 @return: return 1 if contains element equivalent to item, else 0. */</a:t>
            </a:r>
            <a:endParaRPr lang="en-US" sz="1100" dirty="0">
              <a:solidFill>
                <a:srgbClr val="000000"/>
              </a:solidFill>
              <a:latin typeface="Consolas" panose="020B0609020204030204" pitchFamily="49" charset="0"/>
            </a:endParaRPr>
          </a:p>
          <a:p>
            <a:r>
              <a:rPr lang="en-US" sz="1100" dirty="0">
                <a:solidFill>
                  <a:srgbClr val="0000FF"/>
                </a:solidFill>
                <a:latin typeface="Consolas" panose="020B0609020204030204" pitchFamily="49" charset="0"/>
              </a:rPr>
              <a:t>virtual</a:t>
            </a:r>
            <a:r>
              <a:rPr lang="en-US" sz="1100" dirty="0">
                <a:solidFill>
                  <a:srgbClr val="000000"/>
                </a:solidFill>
                <a:latin typeface="Consolas" panose="020B0609020204030204" pitchFamily="49" charset="0"/>
              </a:rPr>
              <a:t> </a:t>
            </a:r>
            <a:r>
              <a:rPr lang="en-US" sz="1100" dirty="0" err="1">
                <a:solidFill>
                  <a:srgbClr val="2B91AF"/>
                </a:solidFill>
                <a:latin typeface="Consolas" panose="020B0609020204030204" pitchFamily="49" charset="0"/>
              </a:rPr>
              <a:t>size_t</a:t>
            </a:r>
            <a:r>
              <a:rPr lang="en-US" sz="1100" dirty="0">
                <a:solidFill>
                  <a:srgbClr val="000000"/>
                </a:solidFill>
                <a:latin typeface="Consolas" panose="020B0609020204030204" pitchFamily="49" charset="0"/>
              </a:rPr>
              <a:t> count(</a:t>
            </a:r>
            <a:r>
              <a:rPr lang="en-US" sz="1100" dirty="0">
                <a:solidFill>
                  <a:srgbClr val="0000FF"/>
                </a:solidFill>
                <a:latin typeface="Consolas" panose="020B0609020204030204" pitchFamily="49" charset="0"/>
              </a:rPr>
              <a:t>const</a:t>
            </a:r>
            <a:r>
              <a:rPr lang="en-US" sz="1100" dirty="0">
                <a:solidFill>
                  <a:srgbClr val="000000"/>
                </a:solidFill>
                <a:latin typeface="Consolas" panose="020B0609020204030204" pitchFamily="49" charset="0"/>
              </a:rPr>
              <a:t> </a:t>
            </a:r>
            <a:r>
              <a:rPr lang="en-US" sz="1100" dirty="0">
                <a:solidFill>
                  <a:srgbClr val="2B91AF"/>
                </a:solidFill>
                <a:latin typeface="Consolas" panose="020B0609020204030204" pitchFamily="49" charset="0"/>
              </a:rPr>
              <a:t>T</a:t>
            </a:r>
            <a:r>
              <a:rPr lang="en-US" sz="1100" dirty="0">
                <a:solidFill>
                  <a:srgbClr val="000000"/>
                </a:solidFill>
                <a:latin typeface="Consolas" panose="020B0609020204030204" pitchFamily="49" charset="0"/>
              </a:rPr>
              <a:t>&amp; </a:t>
            </a:r>
            <a:r>
              <a:rPr lang="en-US" sz="1100" dirty="0">
                <a:solidFill>
                  <a:srgbClr val="808080"/>
                </a:solidFill>
                <a:latin typeface="Consolas" panose="020B0609020204030204" pitchFamily="49" charset="0"/>
              </a:rPr>
              <a:t>item</a:t>
            </a:r>
            <a:r>
              <a:rPr lang="en-US" sz="1100" dirty="0">
                <a:solidFill>
                  <a:srgbClr val="000000"/>
                </a:solidFill>
                <a:latin typeface="Consolas" panose="020B0609020204030204" pitchFamily="49" charset="0"/>
              </a:rPr>
              <a:t>) = 0;</a:t>
            </a:r>
          </a:p>
          <a:p>
            <a:endParaRPr lang="en-US" sz="1100" dirty="0">
              <a:solidFill>
                <a:srgbClr val="000000"/>
              </a:solidFill>
              <a:latin typeface="Consolas" panose="020B0609020204030204" pitchFamily="49" charset="0"/>
            </a:endParaRPr>
          </a:p>
          <a:p>
            <a:r>
              <a:rPr lang="en-US" sz="1100" dirty="0">
                <a:solidFill>
                  <a:srgbClr val="008000"/>
                </a:solidFill>
                <a:latin typeface="Consolas" panose="020B0609020204030204" pitchFamily="49" charset="0"/>
              </a:rPr>
              <a:t>/** @return: string representation of items in Set. */</a:t>
            </a:r>
            <a:endParaRPr lang="en-US" sz="1100" dirty="0">
              <a:solidFill>
                <a:srgbClr val="000000"/>
              </a:solidFill>
              <a:latin typeface="Consolas" panose="020B0609020204030204" pitchFamily="49" charset="0"/>
            </a:endParaRPr>
          </a:p>
          <a:p>
            <a:r>
              <a:rPr lang="en-US" sz="1100" dirty="0">
                <a:solidFill>
                  <a:srgbClr val="0000FF"/>
                </a:solidFill>
                <a:latin typeface="Consolas" panose="020B0609020204030204" pitchFamily="49" charset="0"/>
              </a:rPr>
              <a:t>virtual</a:t>
            </a:r>
            <a:r>
              <a:rPr lang="en-US" sz="1100" dirty="0">
                <a:solidFill>
                  <a:srgbClr val="000000"/>
                </a:solidFill>
                <a:latin typeface="Consolas" panose="020B0609020204030204" pitchFamily="49" charset="0"/>
              </a:rPr>
              <a:t> std::</a:t>
            </a:r>
            <a:r>
              <a:rPr lang="en-US" sz="1100" dirty="0">
                <a:solidFill>
                  <a:srgbClr val="2B91AF"/>
                </a:solidFill>
                <a:latin typeface="Consolas" panose="020B0609020204030204" pitchFamily="49" charset="0"/>
              </a:rPr>
              <a:t>string</a:t>
            </a:r>
            <a:r>
              <a:rPr lang="en-US" sz="1100" dirty="0">
                <a:solidFill>
                  <a:srgbClr val="000000"/>
                </a:solidFill>
                <a:latin typeface="Consolas" panose="020B0609020204030204" pitchFamily="49" charset="0"/>
              </a:rPr>
              <a:t> </a:t>
            </a:r>
            <a:r>
              <a:rPr lang="en-US" sz="1100" dirty="0" err="1">
                <a:solidFill>
                  <a:srgbClr val="000000"/>
                </a:solidFill>
                <a:latin typeface="Consolas" panose="020B0609020204030204" pitchFamily="49" charset="0"/>
              </a:rPr>
              <a:t>toString</a:t>
            </a:r>
            <a:r>
              <a:rPr lang="en-US" sz="1100" dirty="0">
                <a:solidFill>
                  <a:srgbClr val="000000"/>
                </a:solidFill>
                <a:latin typeface="Consolas" panose="020B0609020204030204" pitchFamily="49" charset="0"/>
              </a:rPr>
              <a:t>() </a:t>
            </a:r>
            <a:r>
              <a:rPr lang="en-US" sz="1100" dirty="0">
                <a:solidFill>
                  <a:srgbClr val="0000FF"/>
                </a:solidFill>
                <a:latin typeface="Consolas" panose="020B0609020204030204" pitchFamily="49" charset="0"/>
              </a:rPr>
              <a:t>const</a:t>
            </a:r>
            <a:r>
              <a:rPr lang="en-US" sz="1100" dirty="0">
                <a:solidFill>
                  <a:srgbClr val="000000"/>
                </a:solidFill>
                <a:latin typeface="Consolas" panose="020B0609020204030204" pitchFamily="49" charset="0"/>
              </a:rPr>
              <a:t> = 0;</a:t>
            </a:r>
          </a:p>
          <a:p>
            <a:r>
              <a:rPr lang="en-US" sz="1100" dirty="0">
                <a:solidFill>
                  <a:srgbClr val="000000"/>
                </a:solidFill>
                <a:latin typeface="Consolas" panose="020B0609020204030204" pitchFamily="49" charset="0"/>
              </a:rPr>
              <a:t>};</a:t>
            </a:r>
          </a:p>
          <a:p>
            <a:r>
              <a:rPr lang="en-US" sz="1100" dirty="0">
                <a:solidFill>
                  <a:srgbClr val="808080"/>
                </a:solidFill>
                <a:latin typeface="Consolas" panose="020B0609020204030204" pitchFamily="49" charset="0"/>
              </a:rPr>
              <a:t>#endif</a:t>
            </a:r>
            <a:r>
              <a:rPr lang="en-US" sz="1100" dirty="0">
                <a:solidFill>
                  <a:srgbClr val="000000"/>
                </a:solidFill>
                <a:latin typeface="Consolas" panose="020B0609020204030204" pitchFamily="49" charset="0"/>
              </a:rPr>
              <a:t> </a:t>
            </a:r>
            <a:r>
              <a:rPr lang="en-US" sz="1100" dirty="0">
                <a:solidFill>
                  <a:srgbClr val="008000"/>
                </a:solidFill>
                <a:latin typeface="Consolas" panose="020B0609020204030204" pitchFamily="49" charset="0"/>
              </a:rPr>
              <a:t>// SET_INTERFACE_H</a:t>
            </a:r>
            <a:endParaRPr lang="en-US" sz="11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67658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SetInterface.h</a:t>
            </a:r>
            <a:endParaRPr lang="en-US" dirty="0"/>
          </a:p>
        </p:txBody>
      </p:sp>
      <p:sp>
        <p:nvSpPr>
          <p:cNvPr id="3" name="Footer Placeholder 2"/>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7</a:t>
            </a:fld>
            <a:endParaRPr lang="en-US" dirty="0"/>
          </a:p>
        </p:txBody>
      </p:sp>
      <p:sp>
        <p:nvSpPr>
          <p:cNvPr id="5" name="TextBox 4"/>
          <p:cNvSpPr txBox="1"/>
          <p:nvPr/>
        </p:nvSpPr>
        <p:spPr>
          <a:xfrm>
            <a:off x="1007390" y="1295400"/>
            <a:ext cx="8654770" cy="5632311"/>
          </a:xfrm>
          <a:prstGeom prst="rect">
            <a:avLst/>
          </a:prstGeom>
          <a:noFill/>
        </p:spPr>
        <p:txBody>
          <a:bodyPr wrap="square" rtlCol="0">
            <a:spAutoFit/>
          </a:bodyPr>
          <a:lstStyle/>
          <a:p>
            <a:r>
              <a:rPr lang="en-US" sz="1200" b="1" dirty="0">
                <a:solidFill>
                  <a:srgbClr val="008000"/>
                </a:solidFill>
                <a:latin typeface="Consolas" panose="020B0609020204030204" pitchFamily="49" charset="0"/>
              </a:rPr>
              <a:t>//**** YOU MAY NOT MODIFY THIS DOCUMENT ****/</a:t>
            </a:r>
            <a:endParaRPr lang="en-US" sz="1200" b="1" dirty="0">
              <a:solidFill>
                <a:srgbClr val="000000"/>
              </a:solidFill>
              <a:latin typeface="Consolas" panose="020B0609020204030204" pitchFamily="49" charset="0"/>
            </a:endParaRPr>
          </a:p>
          <a:p>
            <a:r>
              <a:rPr lang="en-US" sz="1200" b="1" dirty="0">
                <a:solidFill>
                  <a:srgbClr val="808080"/>
                </a:solidFill>
                <a:latin typeface="Consolas" panose="020B0609020204030204" pitchFamily="49" charset="0"/>
              </a:rPr>
              <a:t>#ifndef</a:t>
            </a:r>
            <a:r>
              <a:rPr lang="en-US" sz="1200" b="1" dirty="0">
                <a:solidFill>
                  <a:srgbClr val="000000"/>
                </a:solidFill>
                <a:latin typeface="Consolas" panose="020B0609020204030204" pitchFamily="49" charset="0"/>
              </a:rPr>
              <a:t> SET_INTERFACE_H</a:t>
            </a:r>
          </a:p>
          <a:p>
            <a:r>
              <a:rPr lang="en-US" sz="1200" b="1" dirty="0">
                <a:solidFill>
                  <a:srgbClr val="808080"/>
                </a:solidFill>
                <a:latin typeface="Consolas" panose="020B0609020204030204" pitchFamily="49" charset="0"/>
              </a:rPr>
              <a:t>#define</a:t>
            </a:r>
            <a:r>
              <a:rPr lang="en-US" sz="1200" b="1" dirty="0">
                <a:solidFill>
                  <a:srgbClr val="000000"/>
                </a:solidFill>
                <a:latin typeface="Consolas" panose="020B0609020204030204" pitchFamily="49" charset="0"/>
              </a:rPr>
              <a:t> </a:t>
            </a:r>
            <a:r>
              <a:rPr lang="en-US" sz="1200" b="1" dirty="0">
                <a:solidFill>
                  <a:srgbClr val="6F008A"/>
                </a:solidFill>
                <a:latin typeface="Consolas" panose="020B0609020204030204" pitchFamily="49" charset="0"/>
              </a:rPr>
              <a:t>SET_INTERFACE_H</a:t>
            </a:r>
            <a:endParaRPr lang="en-US" sz="1200" b="1" dirty="0">
              <a:solidFill>
                <a:srgbClr val="000000"/>
              </a:solidFill>
              <a:latin typeface="Consolas" panose="020B0609020204030204" pitchFamily="49" charset="0"/>
            </a:endParaRPr>
          </a:p>
          <a:p>
            <a:r>
              <a:rPr lang="en-US" sz="1200" b="1" dirty="0">
                <a:solidFill>
                  <a:srgbClr val="808080"/>
                </a:solidFill>
                <a:latin typeface="Consolas" panose="020B0609020204030204" pitchFamily="49" charset="0"/>
              </a:rPr>
              <a:t>#include</a:t>
            </a:r>
            <a:r>
              <a:rPr lang="en-US" sz="1200" b="1" dirty="0">
                <a:solidFill>
                  <a:srgbClr val="000000"/>
                </a:solidFill>
                <a:latin typeface="Consolas" panose="020B0609020204030204" pitchFamily="49" charset="0"/>
              </a:rPr>
              <a:t> </a:t>
            </a:r>
            <a:r>
              <a:rPr lang="en-US" sz="1200" b="1" dirty="0">
                <a:solidFill>
                  <a:srgbClr val="A31515"/>
                </a:solidFill>
                <a:latin typeface="Consolas" panose="020B0609020204030204" pitchFamily="49" charset="0"/>
              </a:rPr>
              <a:t>&lt;string&gt;</a:t>
            </a:r>
            <a:endParaRPr lang="en-US" sz="1200" b="1" dirty="0">
              <a:solidFill>
                <a:srgbClr val="000000"/>
              </a:solidFill>
              <a:latin typeface="Consolas" panose="020B0609020204030204" pitchFamily="49" charset="0"/>
            </a:endParaRPr>
          </a:p>
          <a:p>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template</a:t>
            </a:r>
            <a:r>
              <a:rPr lang="en-US" sz="1200" b="1" dirty="0">
                <a:solidFill>
                  <a:srgbClr val="000000"/>
                </a:solidFill>
                <a:latin typeface="Consolas" panose="020B0609020204030204" pitchFamily="49" charset="0"/>
              </a:rPr>
              <a:t>&lt;</a:t>
            </a:r>
            <a:r>
              <a:rPr lang="en-US" sz="1200" b="1" dirty="0" err="1">
                <a:solidFill>
                  <a:srgbClr val="0000FF"/>
                </a:solidFill>
                <a:latin typeface="Consolas" panose="020B0609020204030204" pitchFamily="49" charset="0"/>
              </a:rPr>
              <a:t>typename</a:t>
            </a:r>
            <a:r>
              <a:rPr lang="en-US" sz="1200" b="1" dirty="0">
                <a:solidFill>
                  <a:srgbClr val="000000"/>
                </a:solidFill>
                <a:latin typeface="Consolas" panose="020B0609020204030204" pitchFamily="49" charset="0"/>
              </a:rPr>
              <a:t> </a:t>
            </a:r>
            <a:r>
              <a:rPr lang="en-US" sz="1200" b="1" dirty="0">
                <a:solidFill>
                  <a:srgbClr val="2B91AF"/>
                </a:solidFill>
                <a:latin typeface="Consolas" panose="020B0609020204030204" pitchFamily="49" charset="0"/>
              </a:rPr>
              <a:t>T</a:t>
            </a:r>
            <a:r>
              <a:rPr lang="en-US" sz="1200" b="1" dirty="0">
                <a:solidFill>
                  <a:srgbClr val="000000"/>
                </a:solidFill>
                <a:latin typeface="Consolas" panose="020B0609020204030204" pitchFamily="49" charset="0"/>
              </a:rPr>
              <a:t>&gt;</a:t>
            </a:r>
          </a:p>
          <a:p>
            <a:r>
              <a:rPr lang="en-US" sz="1200" b="1" dirty="0">
                <a:solidFill>
                  <a:srgbClr val="0000FF"/>
                </a:solidFill>
                <a:latin typeface="Consolas" panose="020B0609020204030204" pitchFamily="49" charset="0"/>
              </a:rPr>
              <a:t>class</a:t>
            </a:r>
            <a:r>
              <a:rPr lang="en-US" sz="1200" b="1" dirty="0">
                <a:solidFill>
                  <a:srgbClr val="000000"/>
                </a:solidFill>
                <a:latin typeface="Consolas" panose="020B0609020204030204" pitchFamily="49" charset="0"/>
              </a:rPr>
              <a:t> </a:t>
            </a:r>
            <a:r>
              <a:rPr lang="en-US" sz="1200" b="1" dirty="0" err="1">
                <a:solidFill>
                  <a:srgbClr val="2B91AF"/>
                </a:solidFill>
                <a:latin typeface="Consolas" panose="020B0609020204030204" pitchFamily="49" charset="0"/>
              </a:rPr>
              <a:t>SetInterface</a:t>
            </a:r>
            <a:endParaRPr lang="en-US" sz="1200" b="1" dirty="0">
              <a:solidFill>
                <a:srgbClr val="000000"/>
              </a:solidFill>
              <a:latin typeface="Consolas" panose="020B0609020204030204" pitchFamily="49" charset="0"/>
            </a:endParaRPr>
          </a:p>
          <a:p>
            <a:r>
              <a:rPr lang="en-US" sz="1200" b="1" dirty="0">
                <a:solidFill>
                  <a:srgbClr val="000000"/>
                </a:solidFill>
                <a:latin typeface="Consolas" panose="020B0609020204030204" pitchFamily="49" charset="0"/>
              </a:rPr>
              <a:t>{</a:t>
            </a:r>
          </a:p>
          <a:p>
            <a:r>
              <a:rPr lang="en-US" sz="1200" b="1" dirty="0">
                <a:solidFill>
                  <a:srgbClr val="0000FF"/>
                </a:solidFill>
                <a:latin typeface="Consolas" panose="020B0609020204030204" pitchFamily="49" charset="0"/>
              </a:rPr>
              <a:t>public</a:t>
            </a:r>
            <a:r>
              <a:rPr lang="en-US" sz="1200" b="1" dirty="0">
                <a:solidFill>
                  <a:srgbClr val="000000"/>
                </a:solidFill>
                <a:latin typeface="Consolas" panose="020B0609020204030204" pitchFamily="49" charset="0"/>
              </a:rPr>
              <a:t>:</a:t>
            </a:r>
          </a:p>
          <a:p>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SetInterface</a:t>
            </a:r>
            <a:r>
              <a:rPr lang="en-US" sz="1200" b="1" dirty="0">
                <a:solidFill>
                  <a:srgbClr val="000000"/>
                </a:solidFill>
                <a:latin typeface="Consolas" panose="020B0609020204030204" pitchFamily="49" charset="0"/>
              </a:rPr>
              <a:t>() {}</a:t>
            </a:r>
          </a:p>
          <a:p>
            <a:r>
              <a:rPr lang="en-US" sz="1200" b="1" dirty="0">
                <a:solidFill>
                  <a:srgbClr val="0000FF"/>
                </a:solidFill>
                <a:latin typeface="Consolas" panose="020B0609020204030204" pitchFamily="49" charset="0"/>
              </a:rPr>
              <a:t>   virtual</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SetInterface</a:t>
            </a:r>
            <a:r>
              <a:rPr lang="en-US" sz="1200" b="1" dirty="0">
                <a:solidFill>
                  <a:srgbClr val="000000"/>
                </a:solidFill>
                <a:latin typeface="Consolas" panose="020B0609020204030204" pitchFamily="49" charset="0"/>
              </a:rPr>
              <a:t>() {}</a:t>
            </a:r>
          </a:p>
          <a:p>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 Inserts item into the set, if the container doesn't</a:t>
            </a:r>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already contain an element with an equivalent value.</a:t>
            </a:r>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@return: true if successfully inserted, else false. */</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virtual</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bool</a:t>
            </a:r>
            <a:r>
              <a:rPr lang="en-US" sz="1200" b="1" dirty="0">
                <a:solidFill>
                  <a:srgbClr val="000000"/>
                </a:solidFill>
                <a:latin typeface="Consolas" panose="020B0609020204030204" pitchFamily="49" charset="0"/>
              </a:rPr>
              <a:t> insert(</a:t>
            </a:r>
            <a:r>
              <a:rPr lang="en-US" sz="1200" b="1" dirty="0">
                <a:solidFill>
                  <a:srgbClr val="0000FF"/>
                </a:solidFill>
                <a:latin typeface="Consolas" panose="020B0609020204030204" pitchFamily="49" charset="0"/>
              </a:rPr>
              <a:t>const</a:t>
            </a:r>
            <a:r>
              <a:rPr lang="en-US" sz="1200" b="1" dirty="0">
                <a:solidFill>
                  <a:srgbClr val="000000"/>
                </a:solidFill>
                <a:latin typeface="Consolas" panose="020B0609020204030204" pitchFamily="49" charset="0"/>
              </a:rPr>
              <a:t> </a:t>
            </a:r>
            <a:r>
              <a:rPr lang="en-US" sz="1200" b="1" dirty="0">
                <a:solidFill>
                  <a:srgbClr val="2B91AF"/>
                </a:solidFill>
                <a:latin typeface="Consolas" panose="020B0609020204030204" pitchFamily="49" charset="0"/>
              </a:rPr>
              <a:t>T</a:t>
            </a:r>
            <a:r>
              <a:rPr lang="en-US" sz="1200" b="1" dirty="0">
                <a:solidFill>
                  <a:srgbClr val="000000"/>
                </a:solidFill>
                <a:latin typeface="Consolas" panose="020B0609020204030204" pitchFamily="49" charset="0"/>
              </a:rPr>
              <a:t>&amp; </a:t>
            </a:r>
            <a:r>
              <a:rPr lang="en-US" sz="1200" b="1" dirty="0">
                <a:solidFill>
                  <a:srgbClr val="808080"/>
                </a:solidFill>
                <a:latin typeface="Consolas" panose="020B0609020204030204" pitchFamily="49" charset="0"/>
              </a:rPr>
              <a:t>item</a:t>
            </a:r>
            <a:r>
              <a:rPr lang="en-US" sz="1200" b="1" dirty="0">
                <a:solidFill>
                  <a:srgbClr val="000000"/>
                </a:solidFill>
                <a:latin typeface="Consolas" panose="020B0609020204030204" pitchFamily="49" charset="0"/>
              </a:rPr>
              <a:t>) = 0;</a:t>
            </a:r>
          </a:p>
          <a:p>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 Removes all items from the set. */</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virtual</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void</a:t>
            </a:r>
            <a:r>
              <a:rPr lang="en-US" sz="1200" b="1" dirty="0">
                <a:solidFill>
                  <a:srgbClr val="000000"/>
                </a:solidFill>
                <a:latin typeface="Consolas" panose="020B0609020204030204" pitchFamily="49" charset="0"/>
              </a:rPr>
              <a:t> clear() = 0;</a:t>
            </a:r>
          </a:p>
          <a:p>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 @return: the number of elements contained by the Set. */</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virtual</a:t>
            </a:r>
            <a:r>
              <a:rPr lang="en-US" sz="1200" b="1" dirty="0">
                <a:solidFill>
                  <a:srgbClr val="000000"/>
                </a:solidFill>
                <a:latin typeface="Consolas" panose="020B0609020204030204" pitchFamily="49" charset="0"/>
              </a:rPr>
              <a:t> </a:t>
            </a:r>
            <a:r>
              <a:rPr lang="en-US" sz="1200" b="1" dirty="0" err="1">
                <a:solidFill>
                  <a:srgbClr val="2B91AF"/>
                </a:solidFill>
                <a:latin typeface="Consolas" panose="020B0609020204030204" pitchFamily="49" charset="0"/>
              </a:rPr>
              <a:t>size_t</a:t>
            </a:r>
            <a:r>
              <a:rPr lang="en-US" sz="1200" b="1" dirty="0">
                <a:solidFill>
                  <a:srgbClr val="000000"/>
                </a:solidFill>
                <a:latin typeface="Consolas" panose="020B0609020204030204" pitchFamily="49" charset="0"/>
              </a:rPr>
              <a:t> size() </a:t>
            </a:r>
            <a:r>
              <a:rPr lang="en-US" sz="1200" b="1" dirty="0">
                <a:solidFill>
                  <a:srgbClr val="0000FF"/>
                </a:solidFill>
                <a:latin typeface="Consolas" panose="020B0609020204030204" pitchFamily="49" charset="0"/>
              </a:rPr>
              <a:t>const</a:t>
            </a:r>
            <a:r>
              <a:rPr lang="en-US" sz="1200" b="1" dirty="0">
                <a:solidFill>
                  <a:srgbClr val="000000"/>
                </a:solidFill>
                <a:latin typeface="Consolas" panose="020B0609020204030204" pitchFamily="49" charset="0"/>
              </a:rPr>
              <a:t> = 0;</a:t>
            </a:r>
          </a:p>
          <a:p>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 @return: return 1 if contains element equivalent to item, else 0. */</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virtual</a:t>
            </a:r>
            <a:r>
              <a:rPr lang="en-US" sz="1200" b="1" dirty="0">
                <a:solidFill>
                  <a:srgbClr val="000000"/>
                </a:solidFill>
                <a:latin typeface="Consolas" panose="020B0609020204030204" pitchFamily="49" charset="0"/>
              </a:rPr>
              <a:t> </a:t>
            </a:r>
            <a:r>
              <a:rPr lang="en-US" sz="1200" b="1" dirty="0" err="1">
                <a:solidFill>
                  <a:srgbClr val="2B91AF"/>
                </a:solidFill>
                <a:latin typeface="Consolas" panose="020B0609020204030204" pitchFamily="49" charset="0"/>
              </a:rPr>
              <a:t>size_t</a:t>
            </a:r>
            <a:r>
              <a:rPr lang="en-US" sz="1200" b="1" dirty="0">
                <a:solidFill>
                  <a:srgbClr val="000000"/>
                </a:solidFill>
                <a:latin typeface="Consolas" panose="020B0609020204030204" pitchFamily="49" charset="0"/>
              </a:rPr>
              <a:t> count(</a:t>
            </a:r>
            <a:r>
              <a:rPr lang="en-US" sz="1200" b="1" dirty="0">
                <a:solidFill>
                  <a:srgbClr val="0000FF"/>
                </a:solidFill>
                <a:latin typeface="Consolas" panose="020B0609020204030204" pitchFamily="49" charset="0"/>
              </a:rPr>
              <a:t>const</a:t>
            </a:r>
            <a:r>
              <a:rPr lang="en-US" sz="1200" b="1" dirty="0">
                <a:solidFill>
                  <a:srgbClr val="000000"/>
                </a:solidFill>
                <a:latin typeface="Consolas" panose="020B0609020204030204" pitchFamily="49" charset="0"/>
              </a:rPr>
              <a:t> </a:t>
            </a:r>
            <a:r>
              <a:rPr lang="en-US" sz="1200" b="1" dirty="0">
                <a:solidFill>
                  <a:srgbClr val="2B91AF"/>
                </a:solidFill>
                <a:latin typeface="Consolas" panose="020B0609020204030204" pitchFamily="49" charset="0"/>
              </a:rPr>
              <a:t>T</a:t>
            </a:r>
            <a:r>
              <a:rPr lang="en-US" sz="1200" b="1" dirty="0">
                <a:solidFill>
                  <a:srgbClr val="000000"/>
                </a:solidFill>
                <a:latin typeface="Consolas" panose="020B0609020204030204" pitchFamily="49" charset="0"/>
              </a:rPr>
              <a:t>&amp; </a:t>
            </a:r>
            <a:r>
              <a:rPr lang="en-US" sz="1200" b="1" dirty="0">
                <a:solidFill>
                  <a:srgbClr val="808080"/>
                </a:solidFill>
                <a:latin typeface="Consolas" panose="020B0609020204030204" pitchFamily="49" charset="0"/>
              </a:rPr>
              <a:t>item</a:t>
            </a:r>
            <a:r>
              <a:rPr lang="en-US" sz="1200" b="1" dirty="0">
                <a:solidFill>
                  <a:srgbClr val="000000"/>
                </a:solidFill>
                <a:latin typeface="Consolas" panose="020B0609020204030204" pitchFamily="49" charset="0"/>
              </a:rPr>
              <a:t>) = 0;</a:t>
            </a:r>
          </a:p>
          <a:p>
            <a:endParaRPr lang="en-US" sz="1200" b="1" dirty="0">
              <a:solidFill>
                <a:srgbClr val="000000"/>
              </a:solidFill>
              <a:latin typeface="Consolas" panose="020B0609020204030204" pitchFamily="49" charset="0"/>
            </a:endParaRPr>
          </a:p>
          <a:p>
            <a:r>
              <a:rPr lang="en-US" sz="1200" b="1" dirty="0">
                <a:solidFill>
                  <a:srgbClr val="008000"/>
                </a:solidFill>
                <a:latin typeface="Consolas" panose="020B0609020204030204" pitchFamily="49" charset="0"/>
              </a:rPr>
              <a:t>   /** @return: string representation of items in Set. */</a:t>
            </a:r>
            <a:endParaRPr lang="en-US" sz="1200" b="1" dirty="0">
              <a:solidFill>
                <a:srgbClr val="000000"/>
              </a:solidFill>
              <a:latin typeface="Consolas" panose="020B0609020204030204" pitchFamily="49" charset="0"/>
            </a:endParaRPr>
          </a:p>
          <a:p>
            <a:r>
              <a:rPr lang="en-US" sz="1200" b="1" dirty="0">
                <a:solidFill>
                  <a:srgbClr val="0000FF"/>
                </a:solidFill>
                <a:latin typeface="Consolas" panose="020B0609020204030204" pitchFamily="49" charset="0"/>
              </a:rPr>
              <a:t>   virtual</a:t>
            </a:r>
            <a:r>
              <a:rPr lang="en-US" sz="1200" b="1" dirty="0">
                <a:solidFill>
                  <a:srgbClr val="000000"/>
                </a:solidFill>
                <a:latin typeface="Consolas" panose="020B0609020204030204" pitchFamily="49" charset="0"/>
              </a:rPr>
              <a:t> std::</a:t>
            </a:r>
            <a:r>
              <a:rPr lang="en-US" sz="1200" b="1" dirty="0">
                <a:solidFill>
                  <a:srgbClr val="2B91AF"/>
                </a:solidFill>
                <a:latin typeface="Consolas" panose="020B0609020204030204" pitchFamily="49" charset="0"/>
              </a:rPr>
              <a:t>string</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toString</a:t>
            </a:r>
            <a:r>
              <a:rPr lang="en-US" sz="1200" b="1" dirty="0">
                <a:solidFill>
                  <a:srgbClr val="000000"/>
                </a:solidFill>
                <a:latin typeface="Consolas" panose="020B0609020204030204" pitchFamily="49" charset="0"/>
              </a:rPr>
              <a:t>() </a:t>
            </a:r>
            <a:r>
              <a:rPr lang="en-US" sz="1200" b="1" dirty="0">
                <a:solidFill>
                  <a:srgbClr val="0000FF"/>
                </a:solidFill>
                <a:latin typeface="Consolas" panose="020B0609020204030204" pitchFamily="49" charset="0"/>
              </a:rPr>
              <a:t>const</a:t>
            </a:r>
            <a:r>
              <a:rPr lang="en-US" sz="1200" b="1" dirty="0">
                <a:solidFill>
                  <a:srgbClr val="000000"/>
                </a:solidFill>
                <a:latin typeface="Consolas" panose="020B0609020204030204" pitchFamily="49" charset="0"/>
              </a:rPr>
              <a:t> = 0;</a:t>
            </a:r>
          </a:p>
          <a:p>
            <a:r>
              <a:rPr lang="en-US" sz="1200" b="1" dirty="0">
                <a:solidFill>
                  <a:srgbClr val="000000"/>
                </a:solidFill>
                <a:latin typeface="Consolas" panose="020B0609020204030204" pitchFamily="49" charset="0"/>
              </a:rPr>
              <a:t>};</a:t>
            </a:r>
          </a:p>
          <a:p>
            <a:r>
              <a:rPr lang="en-US" sz="1200" b="1" dirty="0">
                <a:solidFill>
                  <a:srgbClr val="808080"/>
                </a:solidFill>
                <a:latin typeface="Consolas" panose="020B0609020204030204" pitchFamily="49" charset="0"/>
              </a:rPr>
              <a:t>#endif</a:t>
            </a:r>
            <a:r>
              <a:rPr lang="en-US" sz="1200" b="1" dirty="0">
                <a:solidFill>
                  <a:srgbClr val="000000"/>
                </a:solidFill>
                <a:latin typeface="Consolas" panose="020B0609020204030204" pitchFamily="49" charset="0"/>
              </a:rPr>
              <a:t> </a:t>
            </a:r>
            <a:r>
              <a:rPr lang="en-US" sz="1200" b="1" dirty="0">
                <a:solidFill>
                  <a:srgbClr val="008000"/>
                </a:solidFill>
                <a:latin typeface="Consolas" panose="020B0609020204030204" pitchFamily="49" charset="0"/>
              </a:rPr>
              <a:t>// SET_INTERFACE_H</a:t>
            </a:r>
            <a:endParaRPr lang="en-US" sz="1200" b="1"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66664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08758" y="1373829"/>
          <a:ext cx="8255954" cy="5255570"/>
        </p:xfrm>
        <a:graphic>
          <a:graphicData uri="http://schemas.openxmlformats.org/drawingml/2006/table">
            <a:tbl>
              <a:tblPr firstRow="1" bandRow="1">
                <a:tableStyleId>{5C22544A-7EE6-4342-B048-85BDC9FD1C3A}</a:tableStyleId>
              </a:tblPr>
              <a:tblGrid>
                <a:gridCol w="4127977">
                  <a:extLst>
                    <a:ext uri="{9D8B030D-6E8A-4147-A177-3AD203B41FA5}">
                      <a16:colId xmlns:a16="http://schemas.microsoft.com/office/drawing/2014/main" val="20000"/>
                    </a:ext>
                  </a:extLst>
                </a:gridCol>
                <a:gridCol w="4127977">
                  <a:extLst>
                    <a:ext uri="{9D8B030D-6E8A-4147-A177-3AD203B41FA5}">
                      <a16:colId xmlns:a16="http://schemas.microsoft.com/office/drawing/2014/main" val="20001"/>
                    </a:ext>
                  </a:extLst>
                </a:gridCol>
              </a:tblGrid>
              <a:tr h="2627785">
                <a:tc>
                  <a:txBody>
                    <a:bodyPr/>
                    <a:lstStyle/>
                    <a:p>
                      <a:pPr algn="ct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27785">
                <a:tc>
                  <a:txBody>
                    <a:bodyPr/>
                    <a:lstStyle/>
                    <a:p>
                      <a:pPr algn="ct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Associative Set/Map Implementations</a:t>
            </a:r>
          </a:p>
        </p:txBody>
      </p:sp>
      <p:sp>
        <p:nvSpPr>
          <p:cNvPr id="3" name="Footer Placeholder 2"/>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8</a:t>
            </a:fld>
            <a:endParaRPr lang="en-US" dirty="0"/>
          </a:p>
        </p:txBody>
      </p:sp>
      <p:graphicFrame>
        <p:nvGraphicFramePr>
          <p:cNvPr id="21" name="Table 20"/>
          <p:cNvGraphicFramePr>
            <a:graphicFrameLocks noGrp="1"/>
          </p:cNvGraphicFramePr>
          <p:nvPr/>
        </p:nvGraphicFramePr>
        <p:xfrm>
          <a:off x="2953725" y="5100699"/>
          <a:ext cx="274320" cy="1408176"/>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tblGrid>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22" name="Rectangle 21"/>
          <p:cNvSpPr/>
          <p:nvPr/>
        </p:nvSpPr>
        <p:spPr>
          <a:xfrm>
            <a:off x="1662537" y="5237663"/>
            <a:ext cx="667170" cy="1061829"/>
          </a:xfrm>
          <a:prstGeom prst="rect">
            <a:avLst/>
          </a:prstGeom>
        </p:spPr>
        <p:txBody>
          <a:bodyPr wrap="none">
            <a:spAutoFit/>
          </a:bodyPr>
          <a:lstStyle/>
          <a:p>
            <a:pPr indent="57150" algn="r">
              <a:spcAft>
                <a:spcPts val="600"/>
              </a:spcAft>
            </a:pPr>
            <a:r>
              <a:rPr lang="en-US" sz="1200" b="1" dirty="0">
                <a:solidFill>
                  <a:prstClr val="black"/>
                </a:solidFill>
                <a:latin typeface="Consolas" panose="020B0609020204030204" pitchFamily="49" charset="0"/>
              </a:rPr>
              <a:t>cat</a:t>
            </a:r>
          </a:p>
          <a:p>
            <a:pPr indent="57150" algn="r">
              <a:spcAft>
                <a:spcPts val="600"/>
              </a:spcAft>
            </a:pPr>
            <a:r>
              <a:rPr lang="en-US" sz="1200" b="1" dirty="0">
                <a:solidFill>
                  <a:prstClr val="black"/>
                </a:solidFill>
                <a:latin typeface="Consolas" panose="020B0609020204030204" pitchFamily="49" charset="0"/>
              </a:rPr>
              <a:t>dog</a:t>
            </a:r>
          </a:p>
          <a:p>
            <a:pPr indent="57150" algn="r">
              <a:spcAft>
                <a:spcPts val="600"/>
              </a:spcAft>
            </a:pPr>
            <a:r>
              <a:rPr lang="en-US" sz="1200" b="1" dirty="0">
                <a:solidFill>
                  <a:prstClr val="black"/>
                </a:solidFill>
                <a:latin typeface="Consolas" panose="020B0609020204030204" pitchFamily="49" charset="0"/>
              </a:rPr>
              <a:t>horse</a:t>
            </a:r>
          </a:p>
          <a:p>
            <a:pPr indent="57150" algn="r"/>
            <a:r>
              <a:rPr lang="en-US" sz="1200" b="1" dirty="0">
                <a:solidFill>
                  <a:prstClr val="black"/>
                </a:solidFill>
                <a:latin typeface="Consolas" panose="020B0609020204030204" pitchFamily="49" charset="0"/>
              </a:rPr>
              <a:t>pig</a:t>
            </a:r>
          </a:p>
        </p:txBody>
      </p:sp>
      <p:cxnSp>
        <p:nvCxnSpPr>
          <p:cNvPr id="24" name="Straight Arrow Connector 23"/>
          <p:cNvCxnSpPr/>
          <p:nvPr/>
        </p:nvCxnSpPr>
        <p:spPr>
          <a:xfrm flipV="1">
            <a:off x="2267925" y="5161462"/>
            <a:ext cx="685800" cy="185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2286555" y="5237663"/>
            <a:ext cx="667170" cy="413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2267925" y="5924218"/>
            <a:ext cx="685800" cy="492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V="1">
            <a:off x="2286555" y="5999663"/>
            <a:ext cx="667170" cy="169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a:off x="3096653" y="5208166"/>
            <a:ext cx="48109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253" name="Table 252"/>
          <p:cNvGraphicFramePr>
            <a:graphicFrameLocks noGrp="1"/>
          </p:cNvGraphicFramePr>
          <p:nvPr/>
        </p:nvGraphicFramePr>
        <p:xfrm>
          <a:off x="3577743" y="5521177"/>
          <a:ext cx="872436" cy="201168"/>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dog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54" name="Table 253"/>
          <p:cNvGraphicFramePr>
            <a:graphicFrameLocks noGrp="1"/>
          </p:cNvGraphicFramePr>
          <p:nvPr/>
        </p:nvGraphicFramePr>
        <p:xfrm>
          <a:off x="3577743" y="5116726"/>
          <a:ext cx="872436" cy="182880"/>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cat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55" name="Freeform 254"/>
          <p:cNvSpPr/>
          <p:nvPr/>
        </p:nvSpPr>
        <p:spPr>
          <a:xfrm>
            <a:off x="3462870" y="5215049"/>
            <a:ext cx="220167" cy="309716"/>
          </a:xfrm>
          <a:custGeom>
            <a:avLst/>
            <a:gdLst>
              <a:gd name="connsiteX0" fmla="*/ 220167 w 220167"/>
              <a:gd name="connsiteY0" fmla="*/ 0 h 309716"/>
              <a:gd name="connsiteX1" fmla="*/ 3857 w 220167"/>
              <a:gd name="connsiteY1" fmla="*/ 142567 h 309716"/>
              <a:gd name="connsiteX2" fmla="*/ 102180 w 220167"/>
              <a:gd name="connsiteY2" fmla="*/ 309716 h 309716"/>
            </a:gdLst>
            <a:ahLst/>
            <a:cxnLst>
              <a:cxn ang="0">
                <a:pos x="connsiteX0" y="connsiteY0"/>
              </a:cxn>
              <a:cxn ang="0">
                <a:pos x="connsiteX1" y="connsiteY1"/>
              </a:cxn>
              <a:cxn ang="0">
                <a:pos x="connsiteX2" y="connsiteY2"/>
              </a:cxn>
            </a:cxnLst>
            <a:rect l="l" t="t" r="r" b="b"/>
            <a:pathLst>
              <a:path w="220167" h="309716">
                <a:moveTo>
                  <a:pt x="220167" y="0"/>
                </a:moveTo>
                <a:cubicBezTo>
                  <a:pt x="121844" y="45474"/>
                  <a:pt x="23521" y="90948"/>
                  <a:pt x="3857" y="142567"/>
                </a:cubicBezTo>
                <a:cubicBezTo>
                  <a:pt x="-15807" y="194186"/>
                  <a:pt x="43186" y="251951"/>
                  <a:pt x="102180" y="309716"/>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8" name="Straight Arrow Connector 257"/>
          <p:cNvCxnSpPr/>
          <p:nvPr/>
        </p:nvCxnSpPr>
        <p:spPr>
          <a:xfrm>
            <a:off x="3106125" y="5999170"/>
            <a:ext cx="48109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259" name="Table 258"/>
          <p:cNvGraphicFramePr>
            <a:graphicFrameLocks noGrp="1"/>
          </p:cNvGraphicFramePr>
          <p:nvPr/>
        </p:nvGraphicFramePr>
        <p:xfrm>
          <a:off x="3587215" y="5907730"/>
          <a:ext cx="872436" cy="182880"/>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pig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77" name="TextBox 276"/>
          <p:cNvSpPr txBox="1"/>
          <p:nvPr/>
        </p:nvSpPr>
        <p:spPr>
          <a:xfrm>
            <a:off x="1669883" y="4065375"/>
            <a:ext cx="2964454" cy="954107"/>
          </a:xfrm>
          <a:prstGeom prst="rect">
            <a:avLst/>
          </a:prstGeom>
          <a:noFill/>
        </p:spPr>
        <p:txBody>
          <a:bodyPr wrap="square" rtlCol="0">
            <a:spAutoFit/>
          </a:bodyPr>
          <a:lstStyle/>
          <a:p>
            <a:r>
              <a:rPr lang="en-US" sz="1400" b="1" dirty="0">
                <a:solidFill>
                  <a:prstClr val="black"/>
                </a:solidFill>
                <a:latin typeface="Consolas" panose="020B0609020204030204" pitchFamily="49" charset="0"/>
              </a:rPr>
              <a:t>Unordered Hash Map (Chained)</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Bucketed list</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unordered, duplicates</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sym typeface="Symbol" panose="05050102010706020507" pitchFamily="18" charset="2"/>
              </a:rPr>
              <a:t>(1</a:t>
            </a:r>
            <a:r>
              <a:rPr lang="en-US" sz="1400" b="1" dirty="0">
                <a:solidFill>
                  <a:prstClr val="black"/>
                </a:solidFill>
                <a:latin typeface="Consolas" panose="020B0609020204030204" pitchFamily="49" charset="0"/>
              </a:rPr>
              <a:t>) average search</a:t>
            </a:r>
          </a:p>
        </p:txBody>
      </p:sp>
      <p:graphicFrame>
        <p:nvGraphicFramePr>
          <p:cNvPr id="52" name="Table 51"/>
          <p:cNvGraphicFramePr>
            <a:graphicFrameLocks noGrp="1"/>
          </p:cNvGraphicFramePr>
          <p:nvPr/>
        </p:nvGraphicFramePr>
        <p:xfrm>
          <a:off x="7216069" y="2536872"/>
          <a:ext cx="1107988" cy="201168"/>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235552">
                  <a:extLst>
                    <a:ext uri="{9D8B030D-6E8A-4147-A177-3AD203B41FA5}">
                      <a16:colId xmlns:a16="http://schemas.microsoft.com/office/drawing/2014/main" val="20001"/>
                    </a:ext>
                  </a:extLst>
                </a:gridCol>
                <a:gridCol w="647769">
                  <a:extLst>
                    <a:ext uri="{9D8B030D-6E8A-4147-A177-3AD203B41FA5}">
                      <a16:colId xmlns:a16="http://schemas.microsoft.com/office/drawing/2014/main" val="20002"/>
                    </a:ext>
                  </a:extLst>
                </a:gridCol>
              </a:tblGrid>
              <a:tr h="201168">
                <a:tc>
                  <a:txBody>
                    <a:bodyPr/>
                    <a:lstStyle/>
                    <a:p>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dog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3" name="TextBox 52"/>
          <p:cNvSpPr txBox="1"/>
          <p:nvPr/>
        </p:nvSpPr>
        <p:spPr>
          <a:xfrm>
            <a:off x="5816803" y="1408863"/>
            <a:ext cx="2964454" cy="738664"/>
          </a:xfrm>
          <a:prstGeom prst="rect">
            <a:avLst/>
          </a:prstGeom>
          <a:noFill/>
        </p:spPr>
        <p:txBody>
          <a:bodyPr wrap="square" rtlCol="0">
            <a:spAutoFit/>
          </a:bodyPr>
          <a:lstStyle/>
          <a:p>
            <a:r>
              <a:rPr lang="en-US" sz="1400" b="1" dirty="0">
                <a:solidFill>
                  <a:prstClr val="black"/>
                </a:solidFill>
                <a:latin typeface="Consolas" panose="020B0609020204030204" pitchFamily="49" charset="0"/>
              </a:rPr>
              <a:t>Ordered Set (BST)</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ordered, unique</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sym typeface="Symbol" panose="05050102010706020507" pitchFamily="18" charset="2"/>
              </a:rPr>
              <a:t>(</a:t>
            </a:r>
            <a:r>
              <a:rPr lang="en-US" sz="1400" b="1" dirty="0">
                <a:solidFill>
                  <a:prstClr val="black"/>
                </a:solidFill>
                <a:latin typeface="Consolas" panose="020B0609020204030204" pitchFamily="49" charset="0"/>
              </a:rPr>
              <a:t>log n) search</a:t>
            </a:r>
          </a:p>
        </p:txBody>
      </p:sp>
      <p:graphicFrame>
        <p:nvGraphicFramePr>
          <p:cNvPr id="54" name="Table 53"/>
          <p:cNvGraphicFramePr>
            <a:graphicFrameLocks noGrp="1"/>
          </p:cNvGraphicFramePr>
          <p:nvPr/>
        </p:nvGraphicFramePr>
        <p:xfrm>
          <a:off x="6325411" y="3037255"/>
          <a:ext cx="1107988" cy="201168"/>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235552">
                  <a:extLst>
                    <a:ext uri="{9D8B030D-6E8A-4147-A177-3AD203B41FA5}">
                      <a16:colId xmlns:a16="http://schemas.microsoft.com/office/drawing/2014/main" val="20001"/>
                    </a:ext>
                  </a:extLst>
                </a:gridCol>
                <a:gridCol w="647769">
                  <a:extLst>
                    <a:ext uri="{9D8B030D-6E8A-4147-A177-3AD203B41FA5}">
                      <a16:colId xmlns:a16="http://schemas.microsoft.com/office/drawing/2014/main" val="20002"/>
                    </a:ext>
                  </a:extLst>
                </a:gridCol>
              </a:tblGrid>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nsolas" panose="020B0609020204030204" pitchFamily="49" charset="0"/>
                          <a:sym typeface="Symbol" panose="05050102010706020507" pitchFamily="18" charset="2"/>
                        </a:rPr>
                        <a:t></a:t>
                      </a: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nsolas" panose="020B0609020204030204" pitchFamily="49" charset="0"/>
                          <a:sym typeface="Symbol" panose="05050102010706020507" pitchFamily="18" charset="2"/>
                        </a:rPr>
                        <a:t></a:t>
                      </a: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cat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nvGraphicFramePr>
        <p:xfrm>
          <a:off x="7749469" y="3037255"/>
          <a:ext cx="1107988" cy="201168"/>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235552">
                  <a:extLst>
                    <a:ext uri="{9D8B030D-6E8A-4147-A177-3AD203B41FA5}">
                      <a16:colId xmlns:a16="http://schemas.microsoft.com/office/drawing/2014/main" val="20001"/>
                    </a:ext>
                  </a:extLst>
                </a:gridCol>
                <a:gridCol w="647769">
                  <a:extLst>
                    <a:ext uri="{9D8B030D-6E8A-4147-A177-3AD203B41FA5}">
                      <a16:colId xmlns:a16="http://schemas.microsoft.com/office/drawing/2014/main" val="20002"/>
                    </a:ext>
                  </a:extLst>
                </a:gridCol>
              </a:tblGrid>
              <a:tr h="201168">
                <a:tc>
                  <a:txBody>
                    <a:bodyPr/>
                    <a:lstStyle/>
                    <a:p>
                      <a:pPr algn="ct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nsolas" panose="020B0609020204030204" pitchFamily="49" charset="0"/>
                          <a:sym typeface="Symbol" panose="05050102010706020507" pitchFamily="18" charset="2"/>
                        </a:rPr>
                        <a:t></a:t>
                      </a: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pig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6" name="Table 55"/>
          <p:cNvGraphicFramePr>
            <a:graphicFrameLocks noGrp="1"/>
          </p:cNvGraphicFramePr>
          <p:nvPr/>
        </p:nvGraphicFramePr>
        <p:xfrm>
          <a:off x="7125451" y="3537639"/>
          <a:ext cx="1107988" cy="182880"/>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235552">
                  <a:extLst>
                    <a:ext uri="{9D8B030D-6E8A-4147-A177-3AD203B41FA5}">
                      <a16:colId xmlns:a16="http://schemas.microsoft.com/office/drawing/2014/main" val="20001"/>
                    </a:ext>
                  </a:extLst>
                </a:gridCol>
                <a:gridCol w="647769">
                  <a:extLst>
                    <a:ext uri="{9D8B030D-6E8A-4147-A177-3AD203B41FA5}">
                      <a16:colId xmlns:a16="http://schemas.microsoft.com/office/drawing/2014/main" val="20002"/>
                    </a:ext>
                  </a:extLst>
                </a:gridCol>
              </a:tblGrid>
              <a:tr h="30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nsolas" panose="020B0609020204030204" pitchFamily="49" charset="0"/>
                          <a:sym typeface="Symbol" panose="05050102010706020507" pitchFamily="18" charset="2"/>
                        </a:rPr>
                        <a:t></a:t>
                      </a: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nsolas" panose="020B0609020204030204" pitchFamily="49" charset="0"/>
                          <a:sym typeface="Symbol" panose="05050102010706020507" pitchFamily="18" charset="2"/>
                        </a:rPr>
                        <a:t></a:t>
                      </a: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horse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57" name="Straight Arrow Connector 56"/>
          <p:cNvCxnSpPr/>
          <p:nvPr/>
        </p:nvCxnSpPr>
        <p:spPr>
          <a:xfrm flipH="1">
            <a:off x="6879405" y="2637457"/>
            <a:ext cx="466986" cy="399799"/>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7582652" y="3138669"/>
            <a:ext cx="278019" cy="398971"/>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551100" y="2637457"/>
            <a:ext cx="466986" cy="399799"/>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092581" y="6414584"/>
            <a:ext cx="48109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p:cNvGraphicFramePr>
            <a:graphicFrameLocks noGrp="1"/>
          </p:cNvGraphicFramePr>
          <p:nvPr/>
        </p:nvGraphicFramePr>
        <p:xfrm>
          <a:off x="3573671" y="6323144"/>
          <a:ext cx="872436" cy="182880"/>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horse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nvGraphicFramePr>
        <p:xfrm>
          <a:off x="7156102" y="5086057"/>
          <a:ext cx="274320" cy="1408176"/>
        </p:xfrm>
        <a:graphic>
          <a:graphicData uri="http://schemas.openxmlformats.org/drawingml/2006/table">
            <a:tbl>
              <a:tblPr firstRow="1" bandRow="1">
                <a:tableStyleId>{5C22544A-7EE6-4342-B048-85BDC9FD1C3A}</a:tableStyleId>
              </a:tblPr>
              <a:tblGrid>
                <a:gridCol w="274320">
                  <a:extLst>
                    <a:ext uri="{9D8B030D-6E8A-4147-A177-3AD203B41FA5}">
                      <a16:colId xmlns:a16="http://schemas.microsoft.com/office/drawing/2014/main" val="20000"/>
                    </a:ext>
                  </a:extLst>
                </a:gridCol>
              </a:tblGrid>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solas" panose="020B0609020204030204" pitchFamily="49" charset="0"/>
                          <a:sym typeface="Symbol" panose="05050102010706020507" pitchFamily="18" charset="2"/>
                        </a:rPr>
                        <a:t></a:t>
                      </a: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onsolas" panose="020B0609020204030204" pitchFamily="49"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3" name="Rectangle 62"/>
          <p:cNvSpPr/>
          <p:nvPr/>
        </p:nvSpPr>
        <p:spPr>
          <a:xfrm>
            <a:off x="5864914" y="5223021"/>
            <a:ext cx="667170" cy="1061829"/>
          </a:xfrm>
          <a:prstGeom prst="rect">
            <a:avLst/>
          </a:prstGeom>
        </p:spPr>
        <p:txBody>
          <a:bodyPr wrap="none">
            <a:spAutoFit/>
          </a:bodyPr>
          <a:lstStyle/>
          <a:p>
            <a:pPr indent="57150" algn="r">
              <a:spcAft>
                <a:spcPts val="600"/>
              </a:spcAft>
            </a:pPr>
            <a:r>
              <a:rPr lang="en-US" sz="1200" b="1" dirty="0">
                <a:solidFill>
                  <a:prstClr val="black"/>
                </a:solidFill>
                <a:latin typeface="Consolas" panose="020B0609020204030204" pitchFamily="49" charset="0"/>
              </a:rPr>
              <a:t>cat</a:t>
            </a:r>
          </a:p>
          <a:p>
            <a:pPr indent="57150" algn="r">
              <a:spcAft>
                <a:spcPts val="600"/>
              </a:spcAft>
            </a:pPr>
            <a:r>
              <a:rPr lang="en-US" sz="1200" b="1" dirty="0">
                <a:solidFill>
                  <a:prstClr val="black"/>
                </a:solidFill>
                <a:latin typeface="Consolas" panose="020B0609020204030204" pitchFamily="49" charset="0"/>
              </a:rPr>
              <a:t>dog</a:t>
            </a:r>
          </a:p>
          <a:p>
            <a:pPr indent="57150" algn="r">
              <a:spcAft>
                <a:spcPts val="600"/>
              </a:spcAft>
            </a:pPr>
            <a:r>
              <a:rPr lang="en-US" sz="1200" b="1" dirty="0">
                <a:solidFill>
                  <a:prstClr val="black"/>
                </a:solidFill>
                <a:latin typeface="Consolas" panose="020B0609020204030204" pitchFamily="49" charset="0"/>
              </a:rPr>
              <a:t>horse</a:t>
            </a:r>
          </a:p>
          <a:p>
            <a:pPr indent="57150" algn="r"/>
            <a:r>
              <a:rPr lang="en-US" sz="1200" b="1" dirty="0">
                <a:solidFill>
                  <a:prstClr val="black"/>
                </a:solidFill>
                <a:latin typeface="Consolas" panose="020B0609020204030204" pitchFamily="49" charset="0"/>
              </a:rPr>
              <a:t>pig</a:t>
            </a:r>
          </a:p>
        </p:txBody>
      </p:sp>
      <p:cxnSp>
        <p:nvCxnSpPr>
          <p:cNvPr id="64" name="Straight Arrow Connector 63"/>
          <p:cNvCxnSpPr/>
          <p:nvPr/>
        </p:nvCxnSpPr>
        <p:spPr>
          <a:xfrm flipV="1">
            <a:off x="6470302" y="5146820"/>
            <a:ext cx="685800" cy="185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488932" y="5223021"/>
            <a:ext cx="667170" cy="413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470302" y="5909576"/>
            <a:ext cx="685800" cy="492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488932" y="5985021"/>
            <a:ext cx="667170" cy="169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299030" y="5193524"/>
            <a:ext cx="48109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69" name="Table 68"/>
          <p:cNvGraphicFramePr>
            <a:graphicFrameLocks noGrp="1"/>
          </p:cNvGraphicFramePr>
          <p:nvPr/>
        </p:nvGraphicFramePr>
        <p:xfrm>
          <a:off x="7780121" y="5506535"/>
          <a:ext cx="647769" cy="201168"/>
        </p:xfrm>
        <a:graphic>
          <a:graphicData uri="http://schemas.openxmlformats.org/drawingml/2006/table">
            <a:tbl>
              <a:tblPr firstRow="1" bandRow="1">
                <a:tableStyleId>{5C22544A-7EE6-4342-B048-85BDC9FD1C3A}</a:tableStyleId>
              </a:tblPr>
              <a:tblGrid>
                <a:gridCol w="647769">
                  <a:extLst>
                    <a:ext uri="{9D8B030D-6E8A-4147-A177-3AD203B41FA5}">
                      <a16:colId xmlns:a16="http://schemas.microsoft.com/office/drawing/2014/main" val="20000"/>
                    </a:ext>
                  </a:extLst>
                </a:gridCol>
              </a:tblGrid>
              <a:tr h="201168">
                <a:tc>
                  <a:txBody>
                    <a:bodyPr/>
                    <a:lstStyle/>
                    <a:p>
                      <a:pPr marL="0" indent="57150"/>
                      <a:r>
                        <a:rPr lang="en-US" sz="1200" dirty="0">
                          <a:solidFill>
                            <a:schemeClr val="tx1"/>
                          </a:solidFill>
                          <a:latin typeface="Consolas" panose="020B0609020204030204" pitchFamily="49" charset="0"/>
                        </a:rPr>
                        <a:t>dog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0" name="Table 69"/>
          <p:cNvGraphicFramePr>
            <a:graphicFrameLocks noGrp="1"/>
          </p:cNvGraphicFramePr>
          <p:nvPr/>
        </p:nvGraphicFramePr>
        <p:xfrm>
          <a:off x="7780121" y="5102084"/>
          <a:ext cx="647769" cy="182880"/>
        </p:xfrm>
        <a:graphic>
          <a:graphicData uri="http://schemas.openxmlformats.org/drawingml/2006/table">
            <a:tbl>
              <a:tblPr firstRow="1" bandRow="1">
                <a:tableStyleId>{5C22544A-7EE6-4342-B048-85BDC9FD1C3A}</a:tableStyleId>
              </a:tblPr>
              <a:tblGrid>
                <a:gridCol w="647769">
                  <a:extLst>
                    <a:ext uri="{9D8B030D-6E8A-4147-A177-3AD203B41FA5}">
                      <a16:colId xmlns:a16="http://schemas.microsoft.com/office/drawing/2014/main" val="20000"/>
                    </a:ext>
                  </a:extLst>
                </a:gridCol>
              </a:tblGrid>
              <a:tr h="0">
                <a:tc>
                  <a:txBody>
                    <a:bodyPr/>
                    <a:lstStyle/>
                    <a:p>
                      <a:pPr marL="0" indent="57150"/>
                      <a:r>
                        <a:rPr lang="en-US" sz="1200" dirty="0">
                          <a:solidFill>
                            <a:schemeClr val="tx1"/>
                          </a:solidFill>
                          <a:latin typeface="Consolas" panose="020B0609020204030204" pitchFamily="49" charset="0"/>
                        </a:rPr>
                        <a:t>cat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71" name="Straight Arrow Connector 70"/>
          <p:cNvCxnSpPr/>
          <p:nvPr/>
        </p:nvCxnSpPr>
        <p:spPr>
          <a:xfrm>
            <a:off x="7299030" y="6399942"/>
            <a:ext cx="48109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72" name="Table 71"/>
          <p:cNvGraphicFramePr>
            <a:graphicFrameLocks noGrp="1"/>
          </p:cNvGraphicFramePr>
          <p:nvPr/>
        </p:nvGraphicFramePr>
        <p:xfrm>
          <a:off x="7780121" y="6308502"/>
          <a:ext cx="647769" cy="182880"/>
        </p:xfrm>
        <a:graphic>
          <a:graphicData uri="http://schemas.openxmlformats.org/drawingml/2006/table">
            <a:tbl>
              <a:tblPr firstRow="1" bandRow="1">
                <a:tableStyleId>{5C22544A-7EE6-4342-B048-85BDC9FD1C3A}</a:tableStyleId>
              </a:tblPr>
              <a:tblGrid>
                <a:gridCol w="647769">
                  <a:extLst>
                    <a:ext uri="{9D8B030D-6E8A-4147-A177-3AD203B41FA5}">
                      <a16:colId xmlns:a16="http://schemas.microsoft.com/office/drawing/2014/main" val="20000"/>
                    </a:ext>
                  </a:extLst>
                </a:gridCol>
              </a:tblGrid>
              <a:tr h="0">
                <a:tc>
                  <a:txBody>
                    <a:bodyPr/>
                    <a:lstStyle/>
                    <a:p>
                      <a:pPr marL="0" indent="57150"/>
                      <a:r>
                        <a:rPr lang="en-US" sz="1200" dirty="0">
                          <a:solidFill>
                            <a:schemeClr val="tx1"/>
                          </a:solidFill>
                          <a:latin typeface="Consolas" panose="020B0609020204030204" pitchFamily="49" charset="0"/>
                        </a:rPr>
                        <a:t>horse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73" name="Straight Arrow Connector 72"/>
          <p:cNvCxnSpPr/>
          <p:nvPr/>
        </p:nvCxnSpPr>
        <p:spPr>
          <a:xfrm>
            <a:off x="7308502" y="5984528"/>
            <a:ext cx="48109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nvGraphicFramePr>
        <p:xfrm>
          <a:off x="7789593" y="5893088"/>
          <a:ext cx="647769" cy="182880"/>
        </p:xfrm>
        <a:graphic>
          <a:graphicData uri="http://schemas.openxmlformats.org/drawingml/2006/table">
            <a:tbl>
              <a:tblPr firstRow="1" bandRow="1">
                <a:tableStyleId>{5C22544A-7EE6-4342-B048-85BDC9FD1C3A}</a:tableStyleId>
              </a:tblPr>
              <a:tblGrid>
                <a:gridCol w="647769">
                  <a:extLst>
                    <a:ext uri="{9D8B030D-6E8A-4147-A177-3AD203B41FA5}">
                      <a16:colId xmlns:a16="http://schemas.microsoft.com/office/drawing/2014/main" val="20000"/>
                    </a:ext>
                  </a:extLst>
                </a:gridCol>
              </a:tblGrid>
              <a:tr h="0">
                <a:tc>
                  <a:txBody>
                    <a:bodyPr/>
                    <a:lstStyle/>
                    <a:p>
                      <a:pPr marL="0" indent="57150"/>
                      <a:r>
                        <a:rPr lang="en-US" sz="1200" dirty="0">
                          <a:solidFill>
                            <a:schemeClr val="tx1"/>
                          </a:solidFill>
                          <a:latin typeface="Consolas" panose="020B0609020204030204" pitchFamily="49" charset="0"/>
                        </a:rPr>
                        <a:t>pig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75" name="Straight Arrow Connector 74"/>
          <p:cNvCxnSpPr>
            <a:endCxn id="69" idx="1"/>
          </p:cNvCxnSpPr>
          <p:nvPr/>
        </p:nvCxnSpPr>
        <p:spPr>
          <a:xfrm>
            <a:off x="7299030" y="5385253"/>
            <a:ext cx="481090" cy="221867"/>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16803" y="4065375"/>
            <a:ext cx="3829016" cy="954107"/>
          </a:xfrm>
          <a:prstGeom prst="rect">
            <a:avLst/>
          </a:prstGeom>
          <a:noFill/>
        </p:spPr>
        <p:txBody>
          <a:bodyPr wrap="square" rtlCol="0">
            <a:spAutoFit/>
          </a:bodyPr>
          <a:lstStyle/>
          <a:p>
            <a:r>
              <a:rPr lang="en-US" sz="1400" b="1" dirty="0">
                <a:solidFill>
                  <a:prstClr val="black"/>
                </a:solidFill>
                <a:latin typeface="Consolas" panose="020B0609020204030204" pitchFamily="49" charset="0"/>
              </a:rPr>
              <a:t>Unordered Hash Map (Open addressing)</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Linear or Quadratic probe</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unordered, unique</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sym typeface="Symbol" panose="05050102010706020507" pitchFamily="18" charset="2"/>
              </a:rPr>
              <a:t>(1</a:t>
            </a:r>
            <a:r>
              <a:rPr lang="en-US" sz="1400" b="1" dirty="0">
                <a:solidFill>
                  <a:prstClr val="black"/>
                </a:solidFill>
                <a:latin typeface="Consolas" panose="020B0609020204030204" pitchFamily="49" charset="0"/>
              </a:rPr>
              <a:t>) average search</a:t>
            </a:r>
          </a:p>
        </p:txBody>
      </p:sp>
      <p:grpSp>
        <p:nvGrpSpPr>
          <p:cNvPr id="6" name="Group 5">
            <a:extLst>
              <a:ext uri="{FF2B5EF4-FFF2-40B4-BE49-F238E27FC236}">
                <a16:creationId xmlns:a16="http://schemas.microsoft.com/office/drawing/2014/main" id="{8FA11CFE-37BF-49E1-AF69-38D6BA4791C4}"/>
              </a:ext>
            </a:extLst>
          </p:cNvPr>
          <p:cNvGrpSpPr/>
          <p:nvPr/>
        </p:nvGrpSpPr>
        <p:grpSpPr>
          <a:xfrm>
            <a:off x="5190938" y="2895726"/>
            <a:ext cx="4098116" cy="2221000"/>
            <a:chOff x="5190938" y="2895726"/>
            <a:chExt cx="4098116" cy="2221000"/>
          </a:xfrm>
        </p:grpSpPr>
        <p:sp>
          <p:nvSpPr>
            <p:cNvPr id="78" name="TextBox 77">
              <a:extLst>
                <a:ext uri="{FF2B5EF4-FFF2-40B4-BE49-F238E27FC236}">
                  <a16:creationId xmlns:a16="http://schemas.microsoft.com/office/drawing/2014/main" id="{EBF34CC5-0021-4BDB-8E47-E5F51EA71B37}"/>
                </a:ext>
              </a:extLst>
            </p:cNvPr>
            <p:cNvSpPr txBox="1"/>
            <p:nvPr/>
          </p:nvSpPr>
          <p:spPr>
            <a:xfrm>
              <a:off x="7068054" y="4291352"/>
              <a:ext cx="2221000" cy="276999"/>
            </a:xfrm>
            <a:prstGeom prst="rect">
              <a:avLst/>
            </a:prstGeom>
            <a:solidFill>
              <a:srgbClr val="FFFFBF"/>
            </a:solidFill>
          </p:spPr>
          <p:txBody>
            <a:bodyPr wrap="square" tIns="0" bIns="0">
              <a:spAutoFit/>
            </a:bodyPr>
            <a:lstStyle/>
            <a:p>
              <a:r>
                <a:rPr lang="en-US" sz="1800" b="1" u="sng" dirty="0">
                  <a:solidFill>
                    <a:srgbClr val="FF0000"/>
                  </a:solidFill>
                  <a:latin typeface="Consolas" panose="020B0609020204030204" pitchFamily="49" charset="0"/>
                </a:rPr>
                <a:t>Quadratic probe</a:t>
              </a:r>
              <a:endParaRPr lang="en-US" u="sng" dirty="0">
                <a:solidFill>
                  <a:srgbClr val="FF0000"/>
                </a:solidFill>
              </a:endParaRPr>
            </a:p>
          </p:txBody>
        </p:sp>
        <p:sp>
          <p:nvSpPr>
            <p:cNvPr id="87" name="TextBox 86">
              <a:extLst>
                <a:ext uri="{FF2B5EF4-FFF2-40B4-BE49-F238E27FC236}">
                  <a16:creationId xmlns:a16="http://schemas.microsoft.com/office/drawing/2014/main" id="{0E0F28EF-B5EA-4A78-9001-FE565E4F3247}"/>
                </a:ext>
              </a:extLst>
            </p:cNvPr>
            <p:cNvSpPr txBox="1"/>
            <p:nvPr/>
          </p:nvSpPr>
          <p:spPr>
            <a:xfrm rot="16200000">
              <a:off x="4218938" y="3867726"/>
              <a:ext cx="2221000" cy="276999"/>
            </a:xfrm>
            <a:prstGeom prst="rect">
              <a:avLst/>
            </a:prstGeom>
            <a:solidFill>
              <a:srgbClr val="FFFFBF"/>
            </a:solidFill>
          </p:spPr>
          <p:txBody>
            <a:bodyPr wrap="square" tIns="0" bIns="0">
              <a:spAutoFit/>
            </a:bodyPr>
            <a:lstStyle/>
            <a:p>
              <a:r>
                <a:rPr lang="en-US" sz="1800" b="1" dirty="0">
                  <a:solidFill>
                    <a:srgbClr val="FF0000"/>
                  </a:solidFill>
                  <a:latin typeface="Consolas" panose="020B0609020204030204" pitchFamily="49" charset="0"/>
                </a:rPr>
                <a:t>Lab 09: Pokémon</a:t>
              </a:r>
              <a:endParaRPr lang="en-US" dirty="0">
                <a:solidFill>
                  <a:srgbClr val="FF0000"/>
                </a:solidFill>
              </a:endParaRPr>
            </a:p>
          </p:txBody>
        </p:sp>
      </p:grpSp>
      <p:graphicFrame>
        <p:nvGraphicFramePr>
          <p:cNvPr id="88" name="Table 87">
            <a:extLst>
              <a:ext uri="{FF2B5EF4-FFF2-40B4-BE49-F238E27FC236}">
                <a16:creationId xmlns:a16="http://schemas.microsoft.com/office/drawing/2014/main" id="{9149996E-CCE7-488E-AAF3-767FB0E62334}"/>
              </a:ext>
            </a:extLst>
          </p:cNvPr>
          <p:cNvGraphicFramePr>
            <a:graphicFrameLocks noGrp="1"/>
          </p:cNvGraphicFramePr>
          <p:nvPr/>
        </p:nvGraphicFramePr>
        <p:xfrm>
          <a:off x="2212346" y="2812039"/>
          <a:ext cx="872436" cy="201168"/>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201168">
                <a:tc>
                  <a:txBody>
                    <a:bodyPr/>
                    <a:lstStyle/>
                    <a:p>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dog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9" name="Table 88">
            <a:extLst>
              <a:ext uri="{FF2B5EF4-FFF2-40B4-BE49-F238E27FC236}">
                <a16:creationId xmlns:a16="http://schemas.microsoft.com/office/drawing/2014/main" id="{3211C507-8863-4F13-9079-3D58C72AB50B}"/>
              </a:ext>
            </a:extLst>
          </p:cNvPr>
          <p:cNvGraphicFramePr>
            <a:graphicFrameLocks noGrp="1"/>
          </p:cNvGraphicFramePr>
          <p:nvPr/>
        </p:nvGraphicFramePr>
        <p:xfrm>
          <a:off x="2212346" y="2407588"/>
          <a:ext cx="872436" cy="182880"/>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cat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0" name="Table 89">
            <a:extLst>
              <a:ext uri="{FF2B5EF4-FFF2-40B4-BE49-F238E27FC236}">
                <a16:creationId xmlns:a16="http://schemas.microsoft.com/office/drawing/2014/main" id="{0CD7650F-61B7-4ED7-8F04-F0902F3BCBF8}"/>
              </a:ext>
            </a:extLst>
          </p:cNvPr>
          <p:cNvGraphicFramePr>
            <a:graphicFrameLocks noGrp="1"/>
          </p:cNvGraphicFramePr>
          <p:nvPr/>
        </p:nvGraphicFramePr>
        <p:xfrm>
          <a:off x="2212346" y="3639229"/>
          <a:ext cx="872436" cy="201168"/>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nsolas" panose="020B0609020204030204" pitchFamily="49" charset="0"/>
                          <a:sym typeface="Symbol" panose="05050102010706020507" pitchFamily="18" charset="2"/>
                        </a:rPr>
                        <a:t></a:t>
                      </a: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pig</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1" name="Table 90">
            <a:extLst>
              <a:ext uri="{FF2B5EF4-FFF2-40B4-BE49-F238E27FC236}">
                <a16:creationId xmlns:a16="http://schemas.microsoft.com/office/drawing/2014/main" id="{39A50CDA-0B76-4788-BFC1-8AC22265B3F7}"/>
              </a:ext>
            </a:extLst>
          </p:cNvPr>
          <p:cNvGraphicFramePr>
            <a:graphicFrameLocks noGrp="1"/>
          </p:cNvGraphicFramePr>
          <p:nvPr/>
        </p:nvGraphicFramePr>
        <p:xfrm>
          <a:off x="2212346" y="3234778"/>
          <a:ext cx="872436" cy="182880"/>
        </p:xfrm>
        <a:graphic>
          <a:graphicData uri="http://schemas.openxmlformats.org/drawingml/2006/table">
            <a:tbl>
              <a:tblPr firstRow="1" bandRow="1">
                <a:tableStyleId>{5C22544A-7EE6-4342-B048-85BDC9FD1C3A}</a:tableStyleId>
              </a:tblPr>
              <a:tblGrid>
                <a:gridCol w="224667">
                  <a:extLst>
                    <a:ext uri="{9D8B030D-6E8A-4147-A177-3AD203B41FA5}">
                      <a16:colId xmlns:a16="http://schemas.microsoft.com/office/drawing/2014/main" val="20000"/>
                    </a:ext>
                  </a:extLst>
                </a:gridCol>
                <a:gridCol w="647769">
                  <a:extLst>
                    <a:ext uri="{9D8B030D-6E8A-4147-A177-3AD203B41FA5}">
                      <a16:colId xmlns:a16="http://schemas.microsoft.com/office/drawing/2014/main" val="20001"/>
                    </a:ext>
                  </a:extLst>
                </a:gridCol>
              </a:tblGrid>
              <a:tr h="30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onsolas" panose="020B0609020204030204" pitchFamily="49"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57150"/>
                      <a:r>
                        <a:rPr lang="en-US" sz="1200" dirty="0">
                          <a:solidFill>
                            <a:schemeClr val="tx1"/>
                          </a:solidFill>
                          <a:latin typeface="Consolas" panose="020B0609020204030204" pitchFamily="49" charset="0"/>
                        </a:rPr>
                        <a:t>horse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2" name="Freeform 19">
            <a:extLst>
              <a:ext uri="{FF2B5EF4-FFF2-40B4-BE49-F238E27FC236}">
                <a16:creationId xmlns:a16="http://schemas.microsoft.com/office/drawing/2014/main" id="{7FC88761-68C8-45C0-A66E-866D19C4DB21}"/>
              </a:ext>
            </a:extLst>
          </p:cNvPr>
          <p:cNvSpPr/>
          <p:nvPr/>
        </p:nvSpPr>
        <p:spPr>
          <a:xfrm>
            <a:off x="2097473" y="2505911"/>
            <a:ext cx="220167" cy="309716"/>
          </a:xfrm>
          <a:custGeom>
            <a:avLst/>
            <a:gdLst>
              <a:gd name="connsiteX0" fmla="*/ 220167 w 220167"/>
              <a:gd name="connsiteY0" fmla="*/ 0 h 309716"/>
              <a:gd name="connsiteX1" fmla="*/ 3857 w 220167"/>
              <a:gd name="connsiteY1" fmla="*/ 142567 h 309716"/>
              <a:gd name="connsiteX2" fmla="*/ 102180 w 220167"/>
              <a:gd name="connsiteY2" fmla="*/ 309716 h 309716"/>
            </a:gdLst>
            <a:ahLst/>
            <a:cxnLst>
              <a:cxn ang="0">
                <a:pos x="connsiteX0" y="connsiteY0"/>
              </a:cxn>
              <a:cxn ang="0">
                <a:pos x="connsiteX1" y="connsiteY1"/>
              </a:cxn>
              <a:cxn ang="0">
                <a:pos x="connsiteX2" y="connsiteY2"/>
              </a:cxn>
            </a:cxnLst>
            <a:rect l="l" t="t" r="r" b="b"/>
            <a:pathLst>
              <a:path w="220167" h="309716">
                <a:moveTo>
                  <a:pt x="220167" y="0"/>
                </a:moveTo>
                <a:cubicBezTo>
                  <a:pt x="121844" y="45474"/>
                  <a:pt x="23521" y="90948"/>
                  <a:pt x="3857" y="142567"/>
                </a:cubicBezTo>
                <a:cubicBezTo>
                  <a:pt x="-15807" y="194186"/>
                  <a:pt x="43186" y="251951"/>
                  <a:pt x="102180" y="309716"/>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Freeform 245">
            <a:extLst>
              <a:ext uri="{FF2B5EF4-FFF2-40B4-BE49-F238E27FC236}">
                <a16:creationId xmlns:a16="http://schemas.microsoft.com/office/drawing/2014/main" id="{E367B5C7-0A4D-4FAD-A135-57CEFA85E50C}"/>
              </a:ext>
            </a:extLst>
          </p:cNvPr>
          <p:cNvSpPr/>
          <p:nvPr/>
        </p:nvSpPr>
        <p:spPr>
          <a:xfrm>
            <a:off x="2097473" y="2916408"/>
            <a:ext cx="220167" cy="309716"/>
          </a:xfrm>
          <a:custGeom>
            <a:avLst/>
            <a:gdLst>
              <a:gd name="connsiteX0" fmla="*/ 220167 w 220167"/>
              <a:gd name="connsiteY0" fmla="*/ 0 h 309716"/>
              <a:gd name="connsiteX1" fmla="*/ 3857 w 220167"/>
              <a:gd name="connsiteY1" fmla="*/ 142567 h 309716"/>
              <a:gd name="connsiteX2" fmla="*/ 102180 w 220167"/>
              <a:gd name="connsiteY2" fmla="*/ 309716 h 309716"/>
            </a:gdLst>
            <a:ahLst/>
            <a:cxnLst>
              <a:cxn ang="0">
                <a:pos x="connsiteX0" y="connsiteY0"/>
              </a:cxn>
              <a:cxn ang="0">
                <a:pos x="connsiteX1" y="connsiteY1"/>
              </a:cxn>
              <a:cxn ang="0">
                <a:pos x="connsiteX2" y="connsiteY2"/>
              </a:cxn>
            </a:cxnLst>
            <a:rect l="l" t="t" r="r" b="b"/>
            <a:pathLst>
              <a:path w="220167" h="309716">
                <a:moveTo>
                  <a:pt x="220167" y="0"/>
                </a:moveTo>
                <a:cubicBezTo>
                  <a:pt x="121844" y="45474"/>
                  <a:pt x="23521" y="90948"/>
                  <a:pt x="3857" y="142567"/>
                </a:cubicBezTo>
                <a:cubicBezTo>
                  <a:pt x="-15807" y="194186"/>
                  <a:pt x="43186" y="251951"/>
                  <a:pt x="102180" y="309716"/>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Freeform 247">
            <a:extLst>
              <a:ext uri="{FF2B5EF4-FFF2-40B4-BE49-F238E27FC236}">
                <a16:creationId xmlns:a16="http://schemas.microsoft.com/office/drawing/2014/main" id="{71A6BAD9-CDFE-4AA4-9F6A-464BACF0CA1A}"/>
              </a:ext>
            </a:extLst>
          </p:cNvPr>
          <p:cNvSpPr/>
          <p:nvPr/>
        </p:nvSpPr>
        <p:spPr>
          <a:xfrm>
            <a:off x="2097473" y="3326904"/>
            <a:ext cx="220167" cy="309716"/>
          </a:xfrm>
          <a:custGeom>
            <a:avLst/>
            <a:gdLst>
              <a:gd name="connsiteX0" fmla="*/ 220167 w 220167"/>
              <a:gd name="connsiteY0" fmla="*/ 0 h 309716"/>
              <a:gd name="connsiteX1" fmla="*/ 3857 w 220167"/>
              <a:gd name="connsiteY1" fmla="*/ 142567 h 309716"/>
              <a:gd name="connsiteX2" fmla="*/ 102180 w 220167"/>
              <a:gd name="connsiteY2" fmla="*/ 309716 h 309716"/>
            </a:gdLst>
            <a:ahLst/>
            <a:cxnLst>
              <a:cxn ang="0">
                <a:pos x="connsiteX0" y="connsiteY0"/>
              </a:cxn>
              <a:cxn ang="0">
                <a:pos x="connsiteX1" y="connsiteY1"/>
              </a:cxn>
              <a:cxn ang="0">
                <a:pos x="connsiteX2" y="connsiteY2"/>
              </a:cxn>
            </a:cxnLst>
            <a:rect l="l" t="t" r="r" b="b"/>
            <a:pathLst>
              <a:path w="220167" h="309716">
                <a:moveTo>
                  <a:pt x="220167" y="0"/>
                </a:moveTo>
                <a:cubicBezTo>
                  <a:pt x="121844" y="45474"/>
                  <a:pt x="23521" y="90948"/>
                  <a:pt x="3857" y="142567"/>
                </a:cubicBezTo>
                <a:cubicBezTo>
                  <a:pt x="-15807" y="194186"/>
                  <a:pt x="43186" y="251951"/>
                  <a:pt x="102180" y="309716"/>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TextBox 94">
            <a:extLst>
              <a:ext uri="{FF2B5EF4-FFF2-40B4-BE49-F238E27FC236}">
                <a16:creationId xmlns:a16="http://schemas.microsoft.com/office/drawing/2014/main" id="{7DCD484D-0853-4ACC-9CDA-B297B277AE8E}"/>
              </a:ext>
            </a:extLst>
          </p:cNvPr>
          <p:cNvSpPr txBox="1"/>
          <p:nvPr/>
        </p:nvSpPr>
        <p:spPr>
          <a:xfrm>
            <a:off x="1686664" y="1408863"/>
            <a:ext cx="3906848" cy="954107"/>
          </a:xfrm>
          <a:prstGeom prst="rect">
            <a:avLst/>
          </a:prstGeom>
          <a:noFill/>
        </p:spPr>
        <p:txBody>
          <a:bodyPr wrap="square" rtlCol="0">
            <a:spAutoFit/>
          </a:bodyPr>
          <a:lstStyle/>
          <a:p>
            <a:r>
              <a:rPr lang="en-US" sz="1400" b="1" dirty="0">
                <a:solidFill>
                  <a:prstClr val="black"/>
                </a:solidFill>
                <a:latin typeface="Consolas" panose="020B0609020204030204" pitchFamily="49" charset="0"/>
              </a:rPr>
              <a:t>Ordered Set (Linked List)</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unordered, duplicates</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rPr>
              <a:t>push_front(item); sort(); unique();</a:t>
            </a:r>
          </a:p>
          <a:p>
            <a:pPr marL="231775" indent="-119063">
              <a:buFont typeface="Wingdings" panose="05000000000000000000" pitchFamily="2" charset="2"/>
              <a:buChar char="§"/>
            </a:pPr>
            <a:r>
              <a:rPr lang="en-US" sz="1400" b="1" dirty="0">
                <a:solidFill>
                  <a:prstClr val="black"/>
                </a:solidFill>
                <a:latin typeface="Consolas" panose="020B0609020204030204" pitchFamily="49" charset="0"/>
                <a:sym typeface="Symbol" panose="05050102010706020507" pitchFamily="18" charset="2"/>
              </a:rPr>
              <a:t>(</a:t>
            </a:r>
            <a:r>
              <a:rPr lang="en-US" sz="1400" b="1" dirty="0">
                <a:solidFill>
                  <a:prstClr val="black"/>
                </a:solidFill>
                <a:latin typeface="Consolas" panose="020B0609020204030204" pitchFamily="49" charset="0"/>
              </a:rPr>
              <a:t>n) search</a:t>
            </a:r>
          </a:p>
        </p:txBody>
      </p:sp>
      <p:grpSp>
        <p:nvGrpSpPr>
          <p:cNvPr id="96" name="Group 95">
            <a:extLst>
              <a:ext uri="{FF2B5EF4-FFF2-40B4-BE49-F238E27FC236}">
                <a16:creationId xmlns:a16="http://schemas.microsoft.com/office/drawing/2014/main" id="{5A42682F-1348-422F-B7BC-E620251749D0}"/>
              </a:ext>
            </a:extLst>
          </p:cNvPr>
          <p:cNvGrpSpPr/>
          <p:nvPr/>
        </p:nvGrpSpPr>
        <p:grpSpPr>
          <a:xfrm>
            <a:off x="5190938" y="1150297"/>
            <a:ext cx="4748762" cy="5664485"/>
            <a:chOff x="5190938" y="1150297"/>
            <a:chExt cx="4748762" cy="5664485"/>
          </a:xfrm>
        </p:grpSpPr>
        <p:grpSp>
          <p:nvGrpSpPr>
            <p:cNvPr id="97" name="Group 96">
              <a:extLst>
                <a:ext uri="{FF2B5EF4-FFF2-40B4-BE49-F238E27FC236}">
                  <a16:creationId xmlns:a16="http://schemas.microsoft.com/office/drawing/2014/main" id="{74DF1F02-29F3-4183-93D4-75555A7BCE54}"/>
                </a:ext>
              </a:extLst>
            </p:cNvPr>
            <p:cNvGrpSpPr/>
            <p:nvPr/>
          </p:nvGrpSpPr>
          <p:grpSpPr>
            <a:xfrm>
              <a:off x="5486400" y="1150297"/>
              <a:ext cx="4453300" cy="5664485"/>
              <a:chOff x="5486400" y="1150297"/>
              <a:chExt cx="4453300" cy="5664485"/>
            </a:xfrm>
          </p:grpSpPr>
          <p:sp>
            <p:nvSpPr>
              <p:cNvPr id="99" name="Rectangle: Rounded Corners 98">
                <a:extLst>
                  <a:ext uri="{FF2B5EF4-FFF2-40B4-BE49-F238E27FC236}">
                    <a16:creationId xmlns:a16="http://schemas.microsoft.com/office/drawing/2014/main" id="{E6D3EF93-3BE8-4E20-BF05-36A55E96CCAD}"/>
                  </a:ext>
                </a:extLst>
              </p:cNvPr>
              <p:cNvSpPr/>
              <p:nvPr/>
            </p:nvSpPr>
            <p:spPr>
              <a:xfrm>
                <a:off x="5486400" y="1150297"/>
                <a:ext cx="4453300" cy="5664485"/>
              </a:xfrm>
              <a:prstGeom prst="roundRect">
                <a:avLst>
                  <a:gd name="adj" fmla="val 3834"/>
                </a:avLst>
              </a:prstGeom>
              <a:solidFill>
                <a:srgbClr val="FFFF00">
                  <a:alpha val="25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3199024F-E5BB-45D6-96E0-CE4825CA71F9}"/>
                  </a:ext>
                </a:extLst>
              </p:cNvPr>
              <p:cNvSpPr txBox="1"/>
              <p:nvPr/>
            </p:nvSpPr>
            <p:spPr>
              <a:xfrm>
                <a:off x="7007094" y="4266968"/>
                <a:ext cx="2221000" cy="276999"/>
              </a:xfrm>
              <a:prstGeom prst="rect">
                <a:avLst/>
              </a:prstGeom>
              <a:solidFill>
                <a:srgbClr val="FFFFBF"/>
              </a:solidFill>
            </p:spPr>
            <p:txBody>
              <a:bodyPr wrap="square" tIns="0" bIns="0">
                <a:spAutoFit/>
              </a:bodyPr>
              <a:lstStyle/>
              <a:p>
                <a:r>
                  <a:rPr lang="en-US" sz="1800" b="1" u="sng" dirty="0">
                    <a:solidFill>
                      <a:srgbClr val="FF0000"/>
                    </a:solidFill>
                    <a:latin typeface="Consolas" panose="020B0609020204030204" pitchFamily="49" charset="0"/>
                  </a:rPr>
                  <a:t>Quadratic probe</a:t>
                </a:r>
                <a:endParaRPr lang="en-US" u="sng" dirty="0">
                  <a:solidFill>
                    <a:srgbClr val="FF0000"/>
                  </a:solidFill>
                </a:endParaRPr>
              </a:p>
            </p:txBody>
          </p:sp>
        </p:grpSp>
        <p:sp>
          <p:nvSpPr>
            <p:cNvPr id="98" name="TextBox 97">
              <a:extLst>
                <a:ext uri="{FF2B5EF4-FFF2-40B4-BE49-F238E27FC236}">
                  <a16:creationId xmlns:a16="http://schemas.microsoft.com/office/drawing/2014/main" id="{A54CE767-3D2F-49AF-A8FF-5108DD5C3C76}"/>
                </a:ext>
              </a:extLst>
            </p:cNvPr>
            <p:cNvSpPr txBox="1"/>
            <p:nvPr/>
          </p:nvSpPr>
          <p:spPr>
            <a:xfrm rot="16200000">
              <a:off x="4218938" y="3867726"/>
              <a:ext cx="2221000" cy="276999"/>
            </a:xfrm>
            <a:prstGeom prst="rect">
              <a:avLst/>
            </a:prstGeom>
            <a:solidFill>
              <a:srgbClr val="FFFFBF"/>
            </a:solidFill>
          </p:spPr>
          <p:txBody>
            <a:bodyPr wrap="square" tIns="0" bIns="0">
              <a:spAutoFit/>
            </a:bodyPr>
            <a:lstStyle/>
            <a:p>
              <a:r>
                <a:rPr lang="en-US" sz="1800" b="1" dirty="0">
                  <a:solidFill>
                    <a:srgbClr val="FF0000"/>
                  </a:solidFill>
                  <a:latin typeface="Consolas" panose="020B0609020204030204" pitchFamily="49" charset="0"/>
                </a:rPr>
                <a:t>Lab 09: Pokémon</a:t>
              </a:r>
              <a:endParaRPr lang="en-US" dirty="0">
                <a:solidFill>
                  <a:srgbClr val="FF0000"/>
                </a:solidFill>
              </a:endParaRPr>
            </a:p>
          </p:txBody>
        </p:sp>
      </p:grpSp>
    </p:spTree>
    <p:extLst>
      <p:ext uri="{BB962C8B-B14F-4D97-AF65-F5344CB8AC3E}">
        <p14:creationId xmlns:p14="http://schemas.microsoft.com/office/powerpoint/2010/main" val="356647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10" presetClass="entr" presetSubtype="0"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249"/>
                                        </p:tgtEl>
                                        <p:attrNameLst>
                                          <p:attrName>style.visibility</p:attrName>
                                        </p:attrNameLst>
                                      </p:cBhvr>
                                      <p:to>
                                        <p:strVal val="visible"/>
                                      </p:to>
                                    </p:set>
                                    <p:animEffect transition="in" filter="fade">
                                      <p:cBhvr>
                                        <p:cTn id="62" dur="500"/>
                                        <p:tgtEl>
                                          <p:spTgt spid="249"/>
                                        </p:tgtEl>
                                      </p:cBhvr>
                                    </p:animEffect>
                                  </p:childTnLst>
                                </p:cTn>
                              </p:par>
                              <p:par>
                                <p:cTn id="63" presetID="10" presetClass="entr" presetSubtype="0" fill="hold" nodeType="withEffect">
                                  <p:stCondLst>
                                    <p:cond delay="0"/>
                                  </p:stCondLst>
                                  <p:childTnLst>
                                    <p:set>
                                      <p:cBhvr>
                                        <p:cTn id="64" dur="1" fill="hold">
                                          <p:stCondLst>
                                            <p:cond delay="0"/>
                                          </p:stCondLst>
                                        </p:cTn>
                                        <p:tgtEl>
                                          <p:spTgt spid="250"/>
                                        </p:tgtEl>
                                        <p:attrNameLst>
                                          <p:attrName>style.visibility</p:attrName>
                                        </p:attrNameLst>
                                      </p:cBhvr>
                                      <p:to>
                                        <p:strVal val="visible"/>
                                      </p:to>
                                    </p:set>
                                    <p:animEffect transition="in" filter="fade">
                                      <p:cBhvr>
                                        <p:cTn id="65" dur="500"/>
                                        <p:tgtEl>
                                          <p:spTgt spid="250"/>
                                        </p:tgtEl>
                                      </p:cBhvr>
                                    </p:animEffect>
                                  </p:childTnLst>
                                </p:cTn>
                              </p:par>
                              <p:par>
                                <p:cTn id="66" presetID="10" presetClass="entr" presetSubtype="0" fill="hold" nodeType="withEffect">
                                  <p:stCondLst>
                                    <p:cond delay="0"/>
                                  </p:stCondLst>
                                  <p:childTnLst>
                                    <p:set>
                                      <p:cBhvr>
                                        <p:cTn id="67" dur="1" fill="hold">
                                          <p:stCondLst>
                                            <p:cond delay="0"/>
                                          </p:stCondLst>
                                        </p:cTn>
                                        <p:tgtEl>
                                          <p:spTgt spid="251"/>
                                        </p:tgtEl>
                                        <p:attrNameLst>
                                          <p:attrName>style.visibility</p:attrName>
                                        </p:attrNameLst>
                                      </p:cBhvr>
                                      <p:to>
                                        <p:strVal val="visible"/>
                                      </p:to>
                                    </p:set>
                                    <p:animEffect transition="in" filter="fade">
                                      <p:cBhvr>
                                        <p:cTn id="68" dur="500"/>
                                        <p:tgtEl>
                                          <p:spTgt spid="251"/>
                                        </p:tgtEl>
                                      </p:cBhvr>
                                    </p:animEffect>
                                  </p:childTnLst>
                                </p:cTn>
                              </p:par>
                              <p:par>
                                <p:cTn id="69" presetID="10" presetClass="entr" presetSubtype="0" fill="hold" nodeType="withEffect">
                                  <p:stCondLst>
                                    <p:cond delay="0"/>
                                  </p:stCondLst>
                                  <p:childTnLst>
                                    <p:set>
                                      <p:cBhvr>
                                        <p:cTn id="70" dur="1" fill="hold">
                                          <p:stCondLst>
                                            <p:cond delay="0"/>
                                          </p:stCondLst>
                                        </p:cTn>
                                        <p:tgtEl>
                                          <p:spTgt spid="252"/>
                                        </p:tgtEl>
                                        <p:attrNameLst>
                                          <p:attrName>style.visibility</p:attrName>
                                        </p:attrNameLst>
                                      </p:cBhvr>
                                      <p:to>
                                        <p:strVal val="visible"/>
                                      </p:to>
                                    </p:set>
                                    <p:animEffect transition="in" filter="fade">
                                      <p:cBhvr>
                                        <p:cTn id="71" dur="500"/>
                                        <p:tgtEl>
                                          <p:spTgt spid="252"/>
                                        </p:tgtEl>
                                      </p:cBhvr>
                                    </p:animEffect>
                                  </p:childTnLst>
                                </p:cTn>
                              </p:par>
                              <p:par>
                                <p:cTn id="72" presetID="10" presetClass="entr" presetSubtype="0" fill="hold" nodeType="with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fade">
                                      <p:cBhvr>
                                        <p:cTn id="74" dur="500"/>
                                        <p:tgtEl>
                                          <p:spTgt spid="253"/>
                                        </p:tgtEl>
                                      </p:cBhvr>
                                    </p:animEffect>
                                  </p:childTnLst>
                                </p:cTn>
                              </p:par>
                              <p:par>
                                <p:cTn id="75" presetID="10" presetClass="entr" presetSubtype="0" fill="hold" nodeType="withEffect">
                                  <p:stCondLst>
                                    <p:cond delay="0"/>
                                  </p:stCondLst>
                                  <p:childTnLst>
                                    <p:set>
                                      <p:cBhvr>
                                        <p:cTn id="76" dur="1" fill="hold">
                                          <p:stCondLst>
                                            <p:cond delay="0"/>
                                          </p:stCondLst>
                                        </p:cTn>
                                        <p:tgtEl>
                                          <p:spTgt spid="254"/>
                                        </p:tgtEl>
                                        <p:attrNameLst>
                                          <p:attrName>style.visibility</p:attrName>
                                        </p:attrNameLst>
                                      </p:cBhvr>
                                      <p:to>
                                        <p:strVal val="visible"/>
                                      </p:to>
                                    </p:set>
                                    <p:animEffect transition="in" filter="fade">
                                      <p:cBhvr>
                                        <p:cTn id="77" dur="500"/>
                                        <p:tgtEl>
                                          <p:spTgt spid="25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5"/>
                                        </p:tgtEl>
                                        <p:attrNameLst>
                                          <p:attrName>style.visibility</p:attrName>
                                        </p:attrNameLst>
                                      </p:cBhvr>
                                      <p:to>
                                        <p:strVal val="visible"/>
                                      </p:to>
                                    </p:set>
                                    <p:animEffect transition="in" filter="fade">
                                      <p:cBhvr>
                                        <p:cTn id="80" dur="500"/>
                                        <p:tgtEl>
                                          <p:spTgt spid="255"/>
                                        </p:tgtEl>
                                      </p:cBhvr>
                                    </p:animEffect>
                                  </p:childTnLst>
                                </p:cTn>
                              </p:par>
                              <p:par>
                                <p:cTn id="81" presetID="10" presetClass="entr" presetSubtype="0" fill="hold" nodeType="withEffect">
                                  <p:stCondLst>
                                    <p:cond delay="0"/>
                                  </p:stCondLst>
                                  <p:childTnLst>
                                    <p:set>
                                      <p:cBhvr>
                                        <p:cTn id="82" dur="1" fill="hold">
                                          <p:stCondLst>
                                            <p:cond delay="0"/>
                                          </p:stCondLst>
                                        </p:cTn>
                                        <p:tgtEl>
                                          <p:spTgt spid="258"/>
                                        </p:tgtEl>
                                        <p:attrNameLst>
                                          <p:attrName>style.visibility</p:attrName>
                                        </p:attrNameLst>
                                      </p:cBhvr>
                                      <p:to>
                                        <p:strVal val="visible"/>
                                      </p:to>
                                    </p:set>
                                    <p:animEffect transition="in" filter="fade">
                                      <p:cBhvr>
                                        <p:cTn id="83" dur="500"/>
                                        <p:tgtEl>
                                          <p:spTgt spid="258"/>
                                        </p:tgtEl>
                                      </p:cBhvr>
                                    </p:animEffect>
                                  </p:childTnLst>
                                </p:cTn>
                              </p:par>
                              <p:par>
                                <p:cTn id="84" presetID="10" presetClass="entr" presetSubtype="0" fill="hold" nodeType="withEffect">
                                  <p:stCondLst>
                                    <p:cond delay="0"/>
                                  </p:stCondLst>
                                  <p:childTnLst>
                                    <p:set>
                                      <p:cBhvr>
                                        <p:cTn id="85" dur="1" fill="hold">
                                          <p:stCondLst>
                                            <p:cond delay="0"/>
                                          </p:stCondLst>
                                        </p:cTn>
                                        <p:tgtEl>
                                          <p:spTgt spid="259"/>
                                        </p:tgtEl>
                                        <p:attrNameLst>
                                          <p:attrName>style.visibility</p:attrName>
                                        </p:attrNameLst>
                                      </p:cBhvr>
                                      <p:to>
                                        <p:strVal val="visible"/>
                                      </p:to>
                                    </p:set>
                                    <p:animEffect transition="in" filter="fade">
                                      <p:cBhvr>
                                        <p:cTn id="86" dur="500"/>
                                        <p:tgtEl>
                                          <p:spTgt spid="259"/>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par>
                                <p:cTn id="101" presetID="10"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par>
                                <p:cTn id="104" presetID="10" presetClass="entr" presetSubtype="0" fill="hold"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500"/>
                                        <p:tgtEl>
                                          <p:spTgt spid="65"/>
                                        </p:tgtEl>
                                      </p:cBhvr>
                                    </p:animEffect>
                                  </p:childTnLst>
                                </p:cTn>
                              </p:par>
                              <p:par>
                                <p:cTn id="107" presetID="10" presetClass="entr" presetSubtype="0"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par>
                                <p:cTn id="110" presetID="10" presetClass="entr" presetSubtype="0" fill="hold"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par>
                                <p:cTn id="113" presetID="10"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par>
                                <p:cTn id="116" presetID="10" presetClass="entr" presetSubtype="0" fill="hold"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par>
                                <p:cTn id="119" presetID="10" presetClass="entr" presetSubtype="0" fill="hold" nodeType="with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fade">
                                      <p:cBhvr>
                                        <p:cTn id="121" dur="500"/>
                                        <p:tgtEl>
                                          <p:spTgt spid="70"/>
                                        </p:tgtEl>
                                      </p:cBhvr>
                                    </p:animEffect>
                                  </p:childTnLst>
                                </p:cTn>
                              </p:par>
                              <p:par>
                                <p:cTn id="122" presetID="10" presetClass="entr" presetSubtype="0" fill="hold" nodeType="with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par>
                                <p:cTn id="125" presetID="10" presetClass="entr" presetSubtype="0" fill="hold"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fade">
                                      <p:cBhvr>
                                        <p:cTn id="127" dur="500"/>
                                        <p:tgtEl>
                                          <p:spTgt spid="72"/>
                                        </p:tgtEl>
                                      </p:cBhvr>
                                    </p:animEffect>
                                  </p:childTnLst>
                                </p:cTn>
                              </p:par>
                              <p:par>
                                <p:cTn id="128" presetID="10" presetClass="entr" presetSubtype="0"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fade">
                                      <p:cBhvr>
                                        <p:cTn id="130" dur="500"/>
                                        <p:tgtEl>
                                          <p:spTgt spid="73"/>
                                        </p:tgtEl>
                                      </p:cBhvr>
                                    </p:animEffect>
                                  </p:childTnLst>
                                </p:cTn>
                              </p:par>
                              <p:par>
                                <p:cTn id="131" presetID="10" presetClass="entr" presetSubtype="0" fill="hold"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500"/>
                                        <p:tgtEl>
                                          <p:spTgt spid="74"/>
                                        </p:tgtEl>
                                      </p:cBhvr>
                                    </p:animEffect>
                                  </p:childTnLst>
                                </p:cTn>
                              </p:par>
                              <p:par>
                                <p:cTn id="134" presetID="10" presetClass="entr" presetSubtype="0" fill="hold" nodeType="with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fade">
                                      <p:cBhvr>
                                        <p:cTn id="136" dur="500"/>
                                        <p:tgtEl>
                                          <p:spTgt spid="7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500"/>
                                        <p:tgtEl>
                                          <p:spTgt spid="6"/>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fade">
                                      <p:cBhvr>
                                        <p:cTn id="14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5" grpId="0" animBg="1"/>
      <p:bldP spid="63" grpId="0"/>
      <p:bldP spid="92" grpId="0" animBg="1"/>
      <p:bldP spid="93" grpId="0" animBg="1"/>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HashMapInterface.h</a:t>
            </a:r>
            <a:endParaRPr lang="en-US" dirty="0"/>
          </a:p>
        </p:txBody>
      </p:sp>
      <p:sp>
        <p:nvSpPr>
          <p:cNvPr id="3" name="Footer Placeholder 2"/>
          <p:cNvSpPr>
            <a:spLocks noGrp="1"/>
          </p:cNvSpPr>
          <p:nvPr>
            <p:ph type="ftr" sz="quarter" idx="11"/>
          </p:nvPr>
        </p:nvSpPr>
        <p:spPr/>
        <p:txBody>
          <a:bodyPr/>
          <a:lstStyle/>
          <a:p>
            <a:pPr>
              <a:defRPr/>
            </a:pPr>
            <a:r>
              <a:rPr lang="en-US">
                <a:solidFill>
                  <a:prstClr val="white"/>
                </a:solidFill>
              </a:rPr>
              <a:t>Pokemon (33)</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sp>
        <p:nvSpPr>
          <p:cNvPr id="5" name="TextBox 4"/>
          <p:cNvSpPr txBox="1"/>
          <p:nvPr/>
        </p:nvSpPr>
        <p:spPr>
          <a:xfrm>
            <a:off x="1508760" y="1319510"/>
            <a:ext cx="8153400" cy="5486400"/>
          </a:xfrm>
          <a:prstGeom prst="rect">
            <a:avLst/>
          </a:prstGeom>
          <a:noFill/>
        </p:spPr>
        <p:txBody>
          <a:bodyPr wrap="square" rtlCol="0">
            <a:spAutoFit/>
          </a:bodyPr>
          <a:lstStyle/>
          <a:p>
            <a:r>
              <a:rPr lang="en-US" sz="1000" dirty="0">
                <a:solidFill>
                  <a:srgbClr val="008000"/>
                </a:solidFill>
                <a:latin typeface="Consolas" panose="020B0609020204030204" pitchFamily="49" charset="0"/>
              </a:rPr>
              <a:t>//**** YOU MAY NOT MODIFY THIS DOCUMENT ****/</a:t>
            </a:r>
            <a:endParaRPr lang="en-US" sz="1000" dirty="0">
              <a:solidFill>
                <a:srgbClr val="000000"/>
              </a:solidFill>
              <a:latin typeface="Consolas" panose="020B0609020204030204" pitchFamily="49" charset="0"/>
            </a:endParaRPr>
          </a:p>
          <a:p>
            <a:r>
              <a:rPr lang="en-US" sz="1000" dirty="0">
                <a:solidFill>
                  <a:srgbClr val="808080"/>
                </a:solidFill>
                <a:latin typeface="Consolas" panose="020B0609020204030204" pitchFamily="49" charset="0"/>
              </a:rPr>
              <a:t>#ifndef</a:t>
            </a:r>
            <a:r>
              <a:rPr lang="en-US" sz="1000" dirty="0">
                <a:solidFill>
                  <a:srgbClr val="000000"/>
                </a:solidFill>
                <a:latin typeface="Consolas" panose="020B0609020204030204" pitchFamily="49" charset="0"/>
              </a:rPr>
              <a:t> HASP_MAP_INTERFACE_H</a:t>
            </a:r>
          </a:p>
          <a:p>
            <a:r>
              <a:rPr lang="en-US" sz="1000" dirty="0">
                <a:solidFill>
                  <a:srgbClr val="808080"/>
                </a:solidFill>
                <a:latin typeface="Consolas" panose="020B0609020204030204" pitchFamily="49" charset="0"/>
              </a:rPr>
              <a:t>#define</a:t>
            </a:r>
            <a:r>
              <a:rPr lang="en-US" sz="1000" dirty="0">
                <a:solidFill>
                  <a:srgbClr val="000000"/>
                </a:solidFill>
                <a:latin typeface="Consolas" panose="020B0609020204030204" pitchFamily="49" charset="0"/>
              </a:rPr>
              <a:t> HASP</a:t>
            </a:r>
            <a:r>
              <a:rPr lang="en-US" sz="1000" dirty="0">
                <a:solidFill>
                  <a:srgbClr val="6F008A"/>
                </a:solidFill>
                <a:latin typeface="Consolas" panose="020B0609020204030204" pitchFamily="49" charset="0"/>
              </a:rPr>
              <a:t>_MAP_INTERFACE_H</a:t>
            </a:r>
            <a:endParaRPr lang="en-US" sz="1000" dirty="0">
              <a:solidFill>
                <a:srgbClr val="000000"/>
              </a:solidFill>
              <a:latin typeface="Consolas" panose="020B0609020204030204" pitchFamily="49" charset="0"/>
            </a:endParaRPr>
          </a:p>
          <a:p>
            <a:r>
              <a:rPr lang="en-US" sz="1000" dirty="0">
                <a:solidFill>
                  <a:srgbClr val="808080"/>
                </a:solidFill>
                <a:latin typeface="Consolas" panose="020B0609020204030204" pitchFamily="49" charset="0"/>
              </a:rPr>
              <a:t>#include</a:t>
            </a:r>
            <a:r>
              <a:rPr lang="en-US" sz="1000" dirty="0">
                <a:solidFill>
                  <a:srgbClr val="000000"/>
                </a:solidFill>
                <a:latin typeface="Consolas" panose="020B0609020204030204" pitchFamily="49" charset="0"/>
              </a:rPr>
              <a:t> </a:t>
            </a:r>
            <a:r>
              <a:rPr lang="en-US" sz="1000" dirty="0">
                <a:solidFill>
                  <a:srgbClr val="A31515"/>
                </a:solidFill>
                <a:latin typeface="Consolas" panose="020B0609020204030204" pitchFamily="49" charset="0"/>
              </a:rPr>
              <a:t>&lt;string&gt;</a:t>
            </a:r>
            <a:endParaRPr lang="en-US" sz="1000" dirty="0">
              <a:solidFill>
                <a:srgbClr val="000000"/>
              </a:solidFill>
              <a:latin typeface="Consolas" panose="020B0609020204030204" pitchFamily="49" charset="0"/>
            </a:endParaRPr>
          </a:p>
          <a:p>
            <a:endParaRPr lang="en-US" sz="800" dirty="0">
              <a:solidFill>
                <a:srgbClr val="000000"/>
              </a:solidFill>
              <a:latin typeface="Consolas" panose="020B0609020204030204" pitchFamily="49" charset="0"/>
            </a:endParaRPr>
          </a:p>
          <a:p>
            <a:r>
              <a:rPr lang="en-US" sz="1000" dirty="0">
                <a:solidFill>
                  <a:srgbClr val="808080"/>
                </a:solidFill>
                <a:latin typeface="Consolas" panose="020B0609020204030204" pitchFamily="49" charset="0"/>
              </a:rPr>
              <a:t>#define</a:t>
            </a:r>
            <a:r>
              <a:rPr lang="en-US" sz="1000" dirty="0">
                <a:solidFill>
                  <a:srgbClr val="000000"/>
                </a:solidFill>
                <a:latin typeface="Consolas" panose="020B0609020204030204" pitchFamily="49" charset="0"/>
              </a:rPr>
              <a:t> </a:t>
            </a:r>
            <a:r>
              <a:rPr lang="en-US" sz="1000" dirty="0">
                <a:solidFill>
                  <a:srgbClr val="6F008A"/>
                </a:solidFill>
                <a:latin typeface="Consolas" panose="020B0609020204030204" pitchFamily="49" charset="0"/>
              </a:rPr>
              <a:t>DEFAULT_MAP_HASH_TABLE_SIZE </a:t>
            </a:r>
            <a:r>
              <a:rPr lang="en-US" sz="1000" dirty="0">
                <a:solidFill>
                  <a:srgbClr val="000000"/>
                </a:solidFill>
                <a:latin typeface="Consolas" panose="020B0609020204030204" pitchFamily="49" charset="0"/>
              </a:rPr>
              <a:t>31</a:t>
            </a:r>
          </a:p>
          <a:p>
            <a:r>
              <a:rPr lang="en-US" sz="1000" dirty="0">
                <a:solidFill>
                  <a:srgbClr val="808080"/>
                </a:solidFill>
                <a:latin typeface="Consolas" panose="020B0609020204030204" pitchFamily="49" charset="0"/>
              </a:rPr>
              <a:t>#define</a:t>
            </a:r>
            <a:r>
              <a:rPr lang="en-US" sz="1000" dirty="0">
                <a:solidFill>
                  <a:srgbClr val="000000"/>
                </a:solidFill>
                <a:latin typeface="Consolas" panose="020B0609020204030204" pitchFamily="49" charset="0"/>
              </a:rPr>
              <a:t> </a:t>
            </a:r>
            <a:r>
              <a:rPr lang="en-US" sz="1000" dirty="0">
                <a:solidFill>
                  <a:srgbClr val="6F008A"/>
                </a:solidFill>
                <a:latin typeface="Consolas" panose="020B0609020204030204" pitchFamily="49" charset="0"/>
              </a:rPr>
              <a:t>HASH_CONSTANT </a:t>
            </a:r>
            <a:r>
              <a:rPr lang="en-US" sz="1000" dirty="0">
                <a:solidFill>
                  <a:srgbClr val="000000"/>
                </a:solidFill>
                <a:latin typeface="Consolas" panose="020B0609020204030204" pitchFamily="49" charset="0"/>
              </a:rPr>
              <a:t>3</a:t>
            </a:r>
          </a:p>
          <a:p>
            <a:r>
              <a:rPr lang="en-US" sz="1000" dirty="0">
                <a:solidFill>
                  <a:srgbClr val="808080"/>
                </a:solidFill>
                <a:latin typeface="Consolas" panose="020B0609020204030204" pitchFamily="49" charset="0"/>
              </a:rPr>
              <a:t>#define</a:t>
            </a:r>
            <a:r>
              <a:rPr lang="en-US" sz="1000" dirty="0">
                <a:solidFill>
                  <a:srgbClr val="000000"/>
                </a:solidFill>
                <a:latin typeface="Consolas" panose="020B0609020204030204" pitchFamily="49" charset="0"/>
              </a:rPr>
              <a:t> </a:t>
            </a:r>
            <a:r>
              <a:rPr lang="en-US" sz="1000" dirty="0">
                <a:solidFill>
                  <a:srgbClr val="6F008A"/>
                </a:solidFill>
                <a:latin typeface="Consolas" panose="020B0609020204030204" pitchFamily="49" charset="0"/>
              </a:rPr>
              <a:t>LOAD_THRESHOLD </a:t>
            </a:r>
            <a:r>
              <a:rPr lang="en-US" sz="1000" dirty="0">
                <a:solidFill>
                  <a:srgbClr val="000000"/>
                </a:solidFill>
                <a:latin typeface="Consolas" panose="020B0609020204030204" pitchFamily="49" charset="0"/>
              </a:rPr>
              <a:t>75</a:t>
            </a:r>
          </a:p>
          <a:p>
            <a:endParaRPr lang="en-US" sz="800" dirty="0">
              <a:solidFill>
                <a:srgbClr val="000000"/>
              </a:solidFill>
              <a:latin typeface="Consolas" panose="020B0609020204030204" pitchFamily="49" charset="0"/>
            </a:endParaRPr>
          </a:p>
          <a:p>
            <a:r>
              <a:rPr lang="en-US" sz="1000" dirty="0">
                <a:solidFill>
                  <a:srgbClr val="0000FF"/>
                </a:solidFill>
                <a:latin typeface="Consolas" panose="020B0609020204030204" pitchFamily="49" charset="0"/>
              </a:rPr>
              <a:t>template</a:t>
            </a:r>
            <a:r>
              <a:rPr lang="en-US" sz="1000" dirty="0">
                <a:solidFill>
                  <a:srgbClr val="000000"/>
                </a:solidFill>
                <a:latin typeface="Consolas" panose="020B0609020204030204" pitchFamily="49" charset="0"/>
              </a:rPr>
              <a:t> &lt;</a:t>
            </a:r>
            <a:r>
              <a:rPr lang="en-US" sz="1000" dirty="0">
                <a:solidFill>
                  <a:srgbClr val="0000FF"/>
                </a:solidFill>
                <a:latin typeface="Consolas" panose="020B0609020204030204" pitchFamily="49" charset="0"/>
              </a:rPr>
              <a:t>typename</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K</a:t>
            </a:r>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typename</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V</a:t>
            </a:r>
            <a:r>
              <a:rPr lang="en-US" sz="1000" dirty="0">
                <a:solidFill>
                  <a:srgbClr val="000000"/>
                </a:solidFill>
                <a:latin typeface="Consolas" panose="020B0609020204030204" pitchFamily="49" charset="0"/>
              </a:rPr>
              <a:t>&gt;</a:t>
            </a:r>
          </a:p>
          <a:p>
            <a:r>
              <a:rPr lang="en-US" sz="1000" dirty="0">
                <a:solidFill>
                  <a:srgbClr val="0000FF"/>
                </a:solidFill>
                <a:latin typeface="Consolas" panose="020B0609020204030204" pitchFamily="49" charset="0"/>
              </a:rPr>
              <a:t>class</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HashMapInterface</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a:t>
            </a:r>
          </a:p>
          <a:p>
            <a:r>
              <a:rPr lang="en-US" sz="1000" dirty="0">
                <a:solidFill>
                  <a:srgbClr val="0000FF"/>
                </a:solidFill>
                <a:latin typeface="Consolas" panose="020B0609020204030204" pitchFamily="49" charset="0"/>
              </a:rPr>
              <a:t>public</a:t>
            </a:r>
            <a:r>
              <a:rPr lang="en-US" sz="1000" dirty="0">
                <a:solidFill>
                  <a:srgbClr val="000000"/>
                </a:solidFill>
                <a:latin typeface="Consolas" panose="020B0609020204030204" pitchFamily="49" charset="0"/>
              </a:rPr>
              <a:t>:</a:t>
            </a:r>
          </a:p>
          <a:p>
            <a:r>
              <a:rPr lang="en-US" sz="1000" dirty="0">
                <a:solidFill>
                  <a:srgbClr val="000000"/>
                </a:solidFill>
                <a:latin typeface="Consolas" panose="020B0609020204030204" pitchFamily="49" charset="0"/>
              </a:rPr>
              <a:t>  HashMapInterface() {}</a:t>
            </a: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~HashMapInterface() {}</a:t>
            </a:r>
          </a:p>
          <a:p>
            <a:endParaRPr lang="en-US" sz="8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Read/write index access operator.</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If the key is not found, an entry is made for it.</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@return: Read and write access to the value mapped to the provided key. */</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V</a:t>
            </a:r>
            <a:r>
              <a:rPr lang="en-US" sz="1000" dirty="0">
                <a:solidFill>
                  <a:srgbClr val="000000"/>
                </a:solidFill>
                <a:latin typeface="Consolas" panose="020B0609020204030204" pitchFamily="49" charset="0"/>
              </a:rPr>
              <a:t>&amp; </a:t>
            </a:r>
            <a:r>
              <a:rPr lang="en-US" sz="1000" b="1" dirty="0">
                <a:solidFill>
                  <a:srgbClr val="FF0000"/>
                </a:solidFill>
                <a:latin typeface="Consolas" panose="020B0609020204030204" pitchFamily="49" charset="0"/>
              </a:rPr>
              <a:t>operator[]</a:t>
            </a:r>
            <a:r>
              <a:rPr lang="en-US" sz="1000" dirty="0">
                <a:solidFill>
                  <a:srgbClr val="000000"/>
                </a:solidFill>
                <a:latin typeface="Consolas" panose="020B0609020204030204" pitchFamily="49" charset="0"/>
              </a:rPr>
              <a:t>(</a:t>
            </a:r>
            <a:r>
              <a:rPr lang="en-US" sz="1000" dirty="0">
                <a:solidFill>
                  <a:srgbClr val="0000FF"/>
                </a:solidFill>
                <a:latin typeface="Consolas" panose="020B0609020204030204" pitchFamily="49" charset="0"/>
              </a:rPr>
              <a:t>const</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K</a:t>
            </a:r>
            <a:r>
              <a:rPr lang="en-US" sz="1000" dirty="0">
                <a:solidFill>
                  <a:srgbClr val="000000"/>
                </a:solidFill>
                <a:latin typeface="Consolas" panose="020B0609020204030204" pitchFamily="49" charset="0"/>
              </a:rPr>
              <a:t>&amp; </a:t>
            </a:r>
            <a:r>
              <a:rPr lang="en-US" sz="1000" dirty="0">
                <a:solidFill>
                  <a:srgbClr val="808080"/>
                </a:solidFill>
                <a:latin typeface="Consolas" panose="020B0609020204030204" pitchFamily="49" charset="0"/>
              </a:rPr>
              <a:t>key</a:t>
            </a:r>
            <a:r>
              <a:rPr lang="en-US" sz="1000" dirty="0">
                <a:solidFill>
                  <a:srgbClr val="000000"/>
                </a:solidFill>
                <a:latin typeface="Consolas" panose="020B0609020204030204" pitchFamily="49" charset="0"/>
              </a:rPr>
              <a:t>) = 0;</a:t>
            </a:r>
          </a:p>
          <a:p>
            <a:endParaRPr lang="en-US" sz="8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@return: the number of elements that match the key in the Map. */</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size_t</a:t>
            </a:r>
            <a:r>
              <a:rPr lang="en-US" sz="1000" dirty="0">
                <a:solidFill>
                  <a:srgbClr val="000000"/>
                </a:solidFill>
                <a:latin typeface="Consolas" panose="020B0609020204030204" pitchFamily="49" charset="0"/>
              </a:rPr>
              <a:t> </a:t>
            </a:r>
            <a:r>
              <a:rPr lang="en-US" sz="1000" b="1" dirty="0">
                <a:solidFill>
                  <a:srgbClr val="FF0000"/>
                </a:solidFill>
                <a:latin typeface="Consolas" panose="020B0609020204030204" pitchFamily="49" charset="0"/>
              </a:rPr>
              <a:t>count</a:t>
            </a:r>
            <a:r>
              <a:rPr lang="en-US" sz="1000" dirty="0">
                <a:solidFill>
                  <a:srgbClr val="000000"/>
                </a:solidFill>
                <a:latin typeface="Consolas" panose="020B0609020204030204" pitchFamily="49" charset="0"/>
              </a:rPr>
              <a:t>(</a:t>
            </a:r>
            <a:r>
              <a:rPr lang="en-US" sz="1000" dirty="0">
                <a:solidFill>
                  <a:srgbClr val="0000FF"/>
                </a:solidFill>
                <a:latin typeface="Consolas" panose="020B0609020204030204" pitchFamily="49" charset="0"/>
              </a:rPr>
              <a:t>const</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K</a:t>
            </a:r>
            <a:r>
              <a:rPr lang="en-US" sz="1000" dirty="0">
                <a:solidFill>
                  <a:srgbClr val="000000"/>
                </a:solidFill>
                <a:latin typeface="Consolas" panose="020B0609020204030204" pitchFamily="49" charset="0"/>
              </a:rPr>
              <a:t>&amp; </a:t>
            </a:r>
            <a:r>
              <a:rPr lang="en-US" sz="1000" dirty="0">
                <a:solidFill>
                  <a:srgbClr val="808080"/>
                </a:solidFill>
                <a:latin typeface="Consolas" panose="020B0609020204030204" pitchFamily="49" charset="0"/>
              </a:rPr>
              <a:t>key</a:t>
            </a:r>
            <a:r>
              <a:rPr lang="en-US" sz="1000" dirty="0">
                <a:solidFill>
                  <a:srgbClr val="000000"/>
                </a:solidFill>
                <a:latin typeface="Consolas" panose="020B0609020204030204" pitchFamily="49" charset="0"/>
              </a:rPr>
              <a:t>) = 0;</a:t>
            </a:r>
          </a:p>
          <a:p>
            <a:endParaRPr lang="en-US" sz="8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Removes all items from the Map. */</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void</a:t>
            </a:r>
            <a:r>
              <a:rPr lang="en-US" sz="1000" dirty="0">
                <a:solidFill>
                  <a:srgbClr val="000000"/>
                </a:solidFill>
                <a:latin typeface="Consolas" panose="020B0609020204030204" pitchFamily="49" charset="0"/>
              </a:rPr>
              <a:t> </a:t>
            </a:r>
            <a:r>
              <a:rPr lang="en-US" sz="1000" b="1" dirty="0">
                <a:solidFill>
                  <a:srgbClr val="FF0000"/>
                </a:solidFill>
                <a:latin typeface="Consolas" panose="020B0609020204030204" pitchFamily="49" charset="0"/>
              </a:rPr>
              <a:t>clear</a:t>
            </a:r>
            <a:r>
              <a:rPr lang="en-US" sz="1000" dirty="0">
                <a:solidFill>
                  <a:srgbClr val="000000"/>
                </a:solidFill>
                <a:latin typeface="Consolas" panose="020B0609020204030204" pitchFamily="49" charset="0"/>
              </a:rPr>
              <a:t>() = 0;</a:t>
            </a:r>
          </a:p>
          <a:p>
            <a:endParaRPr lang="en-US" sz="8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@return: number of Key-Value pairs stored in the Map. */</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size_t</a:t>
            </a:r>
            <a:r>
              <a:rPr lang="en-US" sz="1000" dirty="0">
                <a:solidFill>
                  <a:srgbClr val="000000"/>
                </a:solidFill>
                <a:latin typeface="Consolas" panose="020B0609020204030204" pitchFamily="49" charset="0"/>
              </a:rPr>
              <a:t> </a:t>
            </a:r>
            <a:r>
              <a:rPr lang="en-US" sz="1000" b="1" dirty="0">
                <a:solidFill>
                  <a:srgbClr val="FF0000"/>
                </a:solidFill>
                <a:latin typeface="Consolas" panose="020B0609020204030204" pitchFamily="49" charset="0"/>
              </a:rPr>
              <a:t>size</a:t>
            </a:r>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const</a:t>
            </a:r>
            <a:r>
              <a:rPr lang="en-US" sz="1000" dirty="0">
                <a:solidFill>
                  <a:srgbClr val="000000"/>
                </a:solidFill>
                <a:latin typeface="Consolas" panose="020B0609020204030204" pitchFamily="49" charset="0"/>
              </a:rPr>
              <a:t> = 0;</a:t>
            </a:r>
          </a:p>
          <a:p>
            <a:endParaRPr lang="en-US" sz="8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@return: maximum number of Key-Value pairs that the Map can hold. */</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a:t>
            </a:r>
            <a:r>
              <a:rPr lang="en-US" sz="1000" dirty="0">
                <a:solidFill>
                  <a:srgbClr val="2B91AF"/>
                </a:solidFill>
                <a:latin typeface="Consolas" panose="020B0609020204030204" pitchFamily="49" charset="0"/>
              </a:rPr>
              <a:t>size_t</a:t>
            </a:r>
            <a:r>
              <a:rPr lang="en-US" sz="1000" dirty="0">
                <a:solidFill>
                  <a:srgbClr val="000000"/>
                </a:solidFill>
                <a:latin typeface="Consolas" panose="020B0609020204030204" pitchFamily="49" charset="0"/>
              </a:rPr>
              <a:t> </a:t>
            </a:r>
            <a:r>
              <a:rPr lang="en-US" sz="1000" b="1" dirty="0">
                <a:solidFill>
                  <a:srgbClr val="FF0000"/>
                </a:solidFill>
                <a:latin typeface="Consolas" panose="020B0609020204030204" pitchFamily="49" charset="0"/>
              </a:rPr>
              <a:t>max_size</a:t>
            </a:r>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const</a:t>
            </a:r>
            <a:r>
              <a:rPr lang="en-US" sz="1000" dirty="0">
                <a:solidFill>
                  <a:srgbClr val="000000"/>
                </a:solidFill>
                <a:latin typeface="Consolas" panose="020B0609020204030204" pitchFamily="49" charset="0"/>
              </a:rPr>
              <a:t> = 0;</a:t>
            </a:r>
          </a:p>
          <a:p>
            <a:endParaRPr lang="en-US" sz="8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@return: string representation of Key-Value pairs in Map. */</a:t>
            </a:r>
            <a:endParaRPr lang="en-US" sz="1000" dirty="0">
              <a:solidFill>
                <a:srgbClr val="000000"/>
              </a:solidFill>
              <a:latin typeface="Consolas" panose="020B0609020204030204" pitchFamily="49" charset="0"/>
            </a:endParaRPr>
          </a:p>
          <a:p>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virtual</a:t>
            </a:r>
            <a:r>
              <a:rPr lang="en-US" sz="1000" dirty="0">
                <a:solidFill>
                  <a:srgbClr val="000000"/>
                </a:solidFill>
                <a:latin typeface="Consolas" panose="020B0609020204030204" pitchFamily="49" charset="0"/>
              </a:rPr>
              <a:t> std::</a:t>
            </a:r>
            <a:r>
              <a:rPr lang="en-US" sz="1000" dirty="0">
                <a:solidFill>
                  <a:srgbClr val="2B91AF"/>
                </a:solidFill>
                <a:latin typeface="Consolas" panose="020B0609020204030204" pitchFamily="49" charset="0"/>
              </a:rPr>
              <a:t>string</a:t>
            </a:r>
            <a:r>
              <a:rPr lang="en-US" sz="1000" dirty="0">
                <a:solidFill>
                  <a:srgbClr val="000000"/>
                </a:solidFill>
                <a:latin typeface="Consolas" panose="020B0609020204030204" pitchFamily="49" charset="0"/>
              </a:rPr>
              <a:t> </a:t>
            </a:r>
            <a:r>
              <a:rPr lang="en-US" sz="1000" b="1" dirty="0">
                <a:solidFill>
                  <a:srgbClr val="FF0000"/>
                </a:solidFill>
                <a:latin typeface="Consolas" panose="020B0609020204030204" pitchFamily="49" charset="0"/>
              </a:rPr>
              <a:t>toString</a:t>
            </a:r>
            <a:r>
              <a:rPr lang="en-US" sz="1000" dirty="0">
                <a:solidFill>
                  <a:srgbClr val="000000"/>
                </a:solidFill>
                <a:latin typeface="Consolas" panose="020B0609020204030204" pitchFamily="49" charset="0"/>
              </a:rPr>
              <a:t>() </a:t>
            </a:r>
            <a:r>
              <a:rPr lang="en-US" sz="1000" dirty="0">
                <a:solidFill>
                  <a:srgbClr val="0000FF"/>
                </a:solidFill>
                <a:latin typeface="Consolas" panose="020B0609020204030204" pitchFamily="49" charset="0"/>
              </a:rPr>
              <a:t>const</a:t>
            </a:r>
            <a:r>
              <a:rPr lang="en-US" sz="1000" dirty="0">
                <a:solidFill>
                  <a:srgbClr val="000000"/>
                </a:solidFill>
                <a:latin typeface="Consolas" panose="020B0609020204030204" pitchFamily="49" charset="0"/>
              </a:rPr>
              <a:t> = 0;</a:t>
            </a:r>
          </a:p>
          <a:p>
            <a:r>
              <a:rPr lang="en-US" sz="1000" dirty="0">
                <a:solidFill>
                  <a:srgbClr val="000000"/>
                </a:solidFill>
                <a:latin typeface="Consolas" panose="020B0609020204030204" pitchFamily="49" charset="0"/>
              </a:rPr>
              <a:t>};</a:t>
            </a:r>
          </a:p>
          <a:p>
            <a:r>
              <a:rPr lang="en-US" sz="1000" dirty="0">
                <a:solidFill>
                  <a:srgbClr val="808080"/>
                </a:solidFill>
                <a:latin typeface="Consolas" panose="020B0609020204030204" pitchFamily="49" charset="0"/>
              </a:rPr>
              <a:t>#endif</a:t>
            </a:r>
            <a:r>
              <a:rPr lang="en-US" sz="1000" dirty="0">
                <a:solidFill>
                  <a:srgbClr val="000000"/>
                </a:solidFill>
                <a:latin typeface="Consolas" panose="020B0609020204030204" pitchFamily="49" charset="0"/>
              </a:rPr>
              <a:t> </a:t>
            </a:r>
            <a:r>
              <a:rPr lang="en-US" sz="1000" dirty="0">
                <a:solidFill>
                  <a:srgbClr val="008000"/>
                </a:solidFill>
                <a:latin typeface="Consolas" panose="020B0609020204030204" pitchFamily="49" charset="0"/>
              </a:rPr>
              <a:t>// HASH_MAP_INTERFACE_H</a:t>
            </a:r>
            <a:endParaRPr lang="en-US" sz="1000" b="1" dirty="0">
              <a:solidFill>
                <a:prstClr val="black"/>
              </a:solidFill>
              <a:latin typeface="Consolas" panose="020B0609020204030204" pitchFamily="49" charset="0"/>
            </a:endParaRPr>
          </a:p>
        </p:txBody>
      </p:sp>
      <p:grpSp>
        <p:nvGrpSpPr>
          <p:cNvPr id="8" name="Group 7">
            <a:extLst>
              <a:ext uri="{FF2B5EF4-FFF2-40B4-BE49-F238E27FC236}">
                <a16:creationId xmlns:a16="http://schemas.microsoft.com/office/drawing/2014/main" id="{C5806BD2-C79E-4AA4-AD5A-7651994017DA}"/>
              </a:ext>
            </a:extLst>
          </p:cNvPr>
          <p:cNvGrpSpPr/>
          <p:nvPr/>
        </p:nvGrpSpPr>
        <p:grpSpPr>
          <a:xfrm>
            <a:off x="1447801" y="1828800"/>
            <a:ext cx="8214361" cy="1447800"/>
            <a:chOff x="533400" y="1828800"/>
            <a:chExt cx="8214361" cy="1447800"/>
          </a:xfrm>
        </p:grpSpPr>
        <p:sp>
          <p:nvSpPr>
            <p:cNvPr id="6" name="Rectangle: Rounded Corners 5">
              <a:extLst>
                <a:ext uri="{FF2B5EF4-FFF2-40B4-BE49-F238E27FC236}">
                  <a16:creationId xmlns:a16="http://schemas.microsoft.com/office/drawing/2014/main" id="{7EA76E02-1997-4A9B-8B23-0E43BC214CBD}"/>
                </a:ext>
              </a:extLst>
            </p:cNvPr>
            <p:cNvSpPr/>
            <p:nvPr/>
          </p:nvSpPr>
          <p:spPr>
            <a:xfrm>
              <a:off x="533400" y="2014536"/>
              <a:ext cx="31242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FFE6B69D-BFEF-4E66-8BBC-CA832DEB399D}"/>
                </a:ext>
              </a:extLst>
            </p:cNvPr>
            <p:cNvSpPr/>
            <p:nvPr/>
          </p:nvSpPr>
          <p:spPr>
            <a:xfrm>
              <a:off x="4191001" y="1828800"/>
              <a:ext cx="4556760" cy="1447800"/>
            </a:xfrm>
            <a:prstGeom prst="wedgeRoundRectCallout">
              <a:avLst>
                <a:gd name="adj1" fmla="val -60998"/>
                <a:gd name="adj2" fmla="val -176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Hash table size</a:t>
              </a:r>
            </a:p>
            <a:p>
              <a:r>
                <a:rPr lang="en-US" sz="2000" dirty="0"/>
                <a:t>Hash function constant</a:t>
              </a:r>
            </a:p>
            <a:p>
              <a:r>
                <a:rPr lang="en-US" dirty="0"/>
                <a:t>    s</a:t>
              </a:r>
              <a:r>
                <a:rPr lang="en-US" baseline="-25000" dirty="0"/>
                <a:t>0</a:t>
              </a:r>
              <a:r>
                <a:rPr lang="en-US" dirty="0"/>
                <a:t> x 3</a:t>
              </a:r>
              <a:r>
                <a:rPr lang="en-US" baseline="40000" dirty="0"/>
                <a:t>(n-1)</a:t>
              </a:r>
              <a:r>
                <a:rPr lang="en-US" dirty="0"/>
                <a:t> + s</a:t>
              </a:r>
              <a:r>
                <a:rPr lang="en-US" baseline="-25000" dirty="0"/>
                <a:t>1</a:t>
              </a:r>
              <a:r>
                <a:rPr lang="en-US" dirty="0"/>
                <a:t> x 3</a:t>
              </a:r>
              <a:r>
                <a:rPr lang="en-US" baseline="40000" dirty="0"/>
                <a:t>(n-2)</a:t>
              </a:r>
              <a:r>
                <a:rPr lang="en-US" dirty="0"/>
                <a:t> + … + s</a:t>
              </a:r>
              <a:r>
                <a:rPr lang="en-US" baseline="-25000" dirty="0"/>
                <a:t>n-1</a:t>
              </a:r>
              <a:endParaRPr lang="en-US" dirty="0"/>
            </a:p>
            <a:p>
              <a:r>
                <a:rPr lang="en-US" sz="2000" dirty="0"/>
                <a:t>Resize threshold (size / max_size)</a:t>
              </a:r>
            </a:p>
          </p:txBody>
        </p:sp>
      </p:grpSp>
      <p:sp>
        <p:nvSpPr>
          <p:cNvPr id="10" name="Rectangle: Rounded Corners 9">
            <a:extLst>
              <a:ext uri="{FF2B5EF4-FFF2-40B4-BE49-F238E27FC236}">
                <a16:creationId xmlns:a16="http://schemas.microsoft.com/office/drawing/2014/main" id="{6429B088-EC1B-4046-8250-2BC6B47EEA19}"/>
              </a:ext>
            </a:extLst>
          </p:cNvPr>
          <p:cNvSpPr/>
          <p:nvPr/>
        </p:nvSpPr>
        <p:spPr>
          <a:xfrm>
            <a:off x="1554480" y="3695249"/>
            <a:ext cx="5684520" cy="6481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64A5ED6-4433-42A1-B4A0-CA560845043F}"/>
              </a:ext>
            </a:extLst>
          </p:cNvPr>
          <p:cNvSpPr/>
          <p:nvPr/>
        </p:nvSpPr>
        <p:spPr>
          <a:xfrm>
            <a:off x="1554480" y="4425000"/>
            <a:ext cx="5684520" cy="371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8B7618A-8D47-492A-9F09-BE3E9FFF8CC5}"/>
              </a:ext>
            </a:extLst>
          </p:cNvPr>
          <p:cNvSpPr/>
          <p:nvPr/>
        </p:nvSpPr>
        <p:spPr>
          <a:xfrm>
            <a:off x="1554480" y="4847951"/>
            <a:ext cx="5684520" cy="371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F01BCAE-EE3A-4B9B-82C9-95B9C3C798B4}"/>
              </a:ext>
            </a:extLst>
          </p:cNvPr>
          <p:cNvSpPr/>
          <p:nvPr/>
        </p:nvSpPr>
        <p:spPr>
          <a:xfrm>
            <a:off x="1554480" y="5270902"/>
            <a:ext cx="5684520" cy="371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C186EFC-B7AA-4ED1-B033-9E45A26D1240}"/>
              </a:ext>
            </a:extLst>
          </p:cNvPr>
          <p:cNvSpPr/>
          <p:nvPr/>
        </p:nvSpPr>
        <p:spPr>
          <a:xfrm>
            <a:off x="1554480" y="5693853"/>
            <a:ext cx="5684520" cy="371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72730FD-D173-4146-8C13-7F55B2332903}"/>
              </a:ext>
            </a:extLst>
          </p:cNvPr>
          <p:cNvSpPr/>
          <p:nvPr/>
        </p:nvSpPr>
        <p:spPr>
          <a:xfrm>
            <a:off x="1554480" y="6116803"/>
            <a:ext cx="5684520" cy="371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09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2307</TotalTime>
  <Words>5694</Words>
  <Application>Microsoft Office PowerPoint</Application>
  <PresentationFormat>Custom</PresentationFormat>
  <Paragraphs>751</Paragraphs>
  <Slides>37</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Comic Sans MS</vt:lpstr>
      <vt:lpstr>Consolas</vt:lpstr>
      <vt:lpstr>Courier New</vt:lpstr>
      <vt:lpstr>Tw Cen MT</vt:lpstr>
      <vt:lpstr>Wingdings</vt:lpstr>
      <vt:lpstr>CS 235 Theme</vt:lpstr>
      <vt:lpstr>PowerPoint Presentation</vt:lpstr>
      <vt:lpstr>Attendance Quiz #34</vt:lpstr>
      <vt:lpstr>Tip #35: Initialization Lists</vt:lpstr>
      <vt:lpstr>PowerPoint Presentation</vt:lpstr>
      <vt:lpstr>Hash Class (Functor) Specialization</vt:lpstr>
      <vt:lpstr>SetInterface.h</vt:lpstr>
      <vt:lpstr>SetInterface.h</vt:lpstr>
      <vt:lpstr>Associative Set/Map Implementations</vt:lpstr>
      <vt:lpstr>HashMapInterface.h</vt:lpstr>
      <vt:lpstr>Hashing Functions</vt:lpstr>
      <vt:lpstr>Quadratic Probing</vt:lpstr>
      <vt:lpstr>Pokémon Maps and Sets</vt:lpstr>
      <vt:lpstr>Battles</vt:lpstr>
      <vt:lpstr>Charmander: flamethrower Squirtle: water_gun</vt:lpstr>
      <vt:lpstr>Requirements</vt:lpstr>
      <vt:lpstr>Step 1</vt:lpstr>
      <vt:lpstr>Step 2</vt:lpstr>
      <vt:lpstr>Step 3</vt:lpstr>
      <vt:lpstr>Step 4</vt:lpstr>
      <vt:lpstr>pokemon.cpp</vt:lpstr>
      <vt:lpstr>PowerPoint Presentation</vt:lpstr>
      <vt:lpstr>Insertion Sort</vt:lpstr>
      <vt:lpstr>Analysis of Insertion Sort</vt:lpstr>
      <vt:lpstr>PowerPoint Presentation</vt:lpstr>
      <vt:lpstr>Comparison of Quadratic Sorts</vt:lpstr>
      <vt:lpstr>Comparison of Quadratic Sorts</vt:lpstr>
      <vt:lpstr>Comparison of Quadratic Sorts</vt:lpstr>
      <vt:lpstr>PowerPoint Presentation</vt:lpstr>
      <vt:lpstr>Shell Sort: A Better Insertion Sort</vt:lpstr>
      <vt:lpstr>Shell Sort Algorithm</vt:lpstr>
      <vt:lpstr>Analysis of Shell Sort</vt:lpstr>
      <vt:lpstr>PowerPoint Presentation</vt:lpstr>
      <vt:lpstr>PowerPoint Presentation</vt:lpstr>
      <vt:lpstr>hash Specialization</vt:lpstr>
      <vt:lpstr>Insert Function Arguments</vt:lpstr>
      <vt:lpstr>Set Assignment Operator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90</cp:revision>
  <dcterms:created xsi:type="dcterms:W3CDTF">2020-07-19T21:27:39Z</dcterms:created>
  <dcterms:modified xsi:type="dcterms:W3CDTF">2022-03-31T17:21:45Z</dcterms:modified>
</cp:coreProperties>
</file>